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77"/>
  </p:notesMasterIdLst>
  <p:sldIdLst>
    <p:sldId id="2417" r:id="rId4"/>
    <p:sldId id="2288" r:id="rId5"/>
    <p:sldId id="2565" r:id="rId6"/>
    <p:sldId id="2471" r:id="rId7"/>
    <p:sldId id="1961" r:id="rId8"/>
    <p:sldId id="2425" r:id="rId9"/>
    <p:sldId id="2566" r:id="rId10"/>
    <p:sldId id="2262" r:id="rId11"/>
    <p:sldId id="2493" r:id="rId12"/>
    <p:sldId id="2567" r:id="rId13"/>
    <p:sldId id="2423" r:id="rId14"/>
    <p:sldId id="2568" r:id="rId15"/>
    <p:sldId id="2569" r:id="rId16"/>
    <p:sldId id="2570" r:id="rId17"/>
    <p:sldId id="2571" r:id="rId18"/>
    <p:sldId id="2528" r:id="rId19"/>
    <p:sldId id="2573" r:id="rId20"/>
    <p:sldId id="2572" r:id="rId21"/>
    <p:sldId id="2574" r:id="rId22"/>
    <p:sldId id="2529" r:id="rId23"/>
    <p:sldId id="2575" r:id="rId24"/>
    <p:sldId id="2576" r:id="rId25"/>
    <p:sldId id="2577" r:id="rId26"/>
    <p:sldId id="2578" r:id="rId27"/>
    <p:sldId id="2579" r:id="rId28"/>
    <p:sldId id="2580" r:id="rId29"/>
    <p:sldId id="2581" r:id="rId30"/>
    <p:sldId id="2582" r:id="rId31"/>
    <p:sldId id="2589" r:id="rId32"/>
    <p:sldId id="2515" r:id="rId33"/>
    <p:sldId id="2583" r:id="rId34"/>
    <p:sldId id="2584" r:id="rId35"/>
    <p:sldId id="2355" r:id="rId36"/>
    <p:sldId id="2585" r:id="rId37"/>
    <p:sldId id="2586" r:id="rId38"/>
    <p:sldId id="2550" r:id="rId39"/>
    <p:sldId id="2587" r:id="rId40"/>
    <p:sldId id="2588" r:id="rId41"/>
    <p:sldId id="1948" r:id="rId42"/>
    <p:sldId id="2395" r:id="rId43"/>
    <p:sldId id="2444" r:id="rId44"/>
    <p:sldId id="2446" r:id="rId45"/>
    <p:sldId id="2506" r:id="rId46"/>
    <p:sldId id="2507" r:id="rId47"/>
    <p:sldId id="2490" r:id="rId48"/>
    <p:sldId id="2443" r:id="rId49"/>
    <p:sldId id="2448" r:id="rId50"/>
    <p:sldId id="2447" r:id="rId51"/>
    <p:sldId id="2449" r:id="rId52"/>
    <p:sldId id="2450" r:id="rId53"/>
    <p:sldId id="2451" r:id="rId54"/>
    <p:sldId id="2452" r:id="rId55"/>
    <p:sldId id="2453" r:id="rId56"/>
    <p:sldId id="2454" r:id="rId57"/>
    <p:sldId id="2455" r:id="rId58"/>
    <p:sldId id="2456" r:id="rId59"/>
    <p:sldId id="2457" r:id="rId60"/>
    <p:sldId id="2458" r:id="rId61"/>
    <p:sldId id="2459" r:id="rId62"/>
    <p:sldId id="2460" r:id="rId63"/>
    <p:sldId id="2461" r:id="rId64"/>
    <p:sldId id="2462" r:id="rId65"/>
    <p:sldId id="2463" r:id="rId66"/>
    <p:sldId id="2464" r:id="rId67"/>
    <p:sldId id="2465" r:id="rId68"/>
    <p:sldId id="2466" r:id="rId69"/>
    <p:sldId id="2467" r:id="rId70"/>
    <p:sldId id="2468" r:id="rId71"/>
    <p:sldId id="2469" r:id="rId72"/>
    <p:sldId id="2470" r:id="rId73"/>
    <p:sldId id="2487" r:id="rId74"/>
    <p:sldId id="2534" r:id="rId75"/>
    <p:sldId id="253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FFF3E5"/>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869"/>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61</a:t>
            </a:fld>
            <a:endParaRPr lang="en-US" dirty="0">
              <a:solidFill>
                <a:prstClr val="black"/>
              </a:solidFill>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62</a:t>
            </a:fld>
            <a:endParaRPr lang="en-US" dirty="0">
              <a:solidFill>
                <a:prstClr val="black"/>
              </a:solidFill>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solidFill>
                  <a:prstClr val="black"/>
                </a:solidFill>
              </a:rPr>
              <a:pPr/>
              <a:t>63</a:t>
            </a:fld>
            <a:endParaRPr lang="en-US" dirty="0">
              <a:solidFill>
                <a:prstClr val="black"/>
              </a:solidFill>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11/28/2022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11/28/2022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youtu.be/vmx4UjRFp0M"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2215991"/>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Human Rubbish verses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Divine Righteousness</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 – 11</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30 November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1000"/>
                                        <p:tgtEl>
                                          <p:spTgt spid="11">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1000"/>
                                        <p:tgtEl>
                                          <p:spTgt spid="10">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imperative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rejoice in the Lord</a:t>
            </a:r>
            <a:r>
              <a:rPr lang="en-US" sz="2400" b="1" i="1" dirty="0" smtClean="0">
                <a:latin typeface="Cambria" pitchFamily="18" charset="0"/>
              </a:rPr>
              <a:t>,”</a:t>
            </a:r>
            <a:r>
              <a:rPr lang="en-US" sz="2400" b="1" dirty="0" smtClean="0">
                <a:latin typeface="Cambria" pitchFamily="18" charset="0"/>
              </a:rPr>
              <a:t> then, serves not simply to sum up his previous discussion, but to advance it in order to “safeguard” his readers from some imminent harm to their authentic joy.  In particular, Paul knew there were legalistic joy stealers, often referred to as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on the prowl, hounding the Gentiles believers to live by their strict, man-made religious codes.   </a:t>
            </a:r>
            <a:endParaRPr lang="en-US" sz="2400" b="1" i="1" dirty="0" smtClean="0">
              <a:latin typeface="Cambria" pitchFamily="18" charset="0"/>
            </a:endParaRPr>
          </a:p>
          <a:p>
            <a:pPr indent="457200">
              <a:spcAft>
                <a:spcPts val="1200"/>
              </a:spcAft>
            </a:pPr>
            <a:r>
              <a:rPr lang="en-US" sz="2400" b="1" dirty="0" smtClean="0">
                <a:latin typeface="Cambria" pitchFamily="18" charset="0"/>
              </a:rPr>
              <a:t>Instead of </a:t>
            </a:r>
            <a:r>
              <a:rPr lang="en-US" sz="2400" b="1" i="1" dirty="0" smtClean="0">
                <a:effectLst>
                  <a:outerShdw blurRad="38100" dist="38100" dir="2700000" algn="tl">
                    <a:srgbClr val="000000">
                      <a:alpha val="43137"/>
                    </a:srgbClr>
                  </a:outerShdw>
                </a:effectLst>
                <a:latin typeface="Cambria" pitchFamily="18" charset="0"/>
              </a:rPr>
              <a:t>rejoicing</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 the Lord</a:t>
            </a:r>
            <a:r>
              <a:rPr lang="en-US" sz="2400" b="1" dirty="0" smtClean="0">
                <a:latin typeface="Cambria" pitchFamily="18" charset="0"/>
              </a:rPr>
              <a:t> and the grace of salvation that comes only through His person and work, they were rejoicing in their own accomplishments in fulfilling the Law.  This threat was so serious that Paul denounced it with </a:t>
            </a:r>
            <a:r>
              <a:rPr lang="en-US" sz="2400" b="1" u="sng" dirty="0" smtClean="0">
                <a:effectLst>
                  <a:outerShdw blurRad="38100" dist="38100" dir="2700000" algn="tl">
                    <a:srgbClr val="000000">
                      <a:alpha val="43137"/>
                    </a:srgbClr>
                  </a:outerShdw>
                </a:effectLst>
                <a:latin typeface="Cambria" pitchFamily="18" charset="0"/>
              </a:rPr>
              <a:t>three</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disparaging</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description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72706" name="Picture 2" descr="Philippians 3:2 Inspirational Images"/>
          <p:cNvPicPr>
            <a:picLocks noChangeAspect="1" noChangeArrowheads="1"/>
          </p:cNvPicPr>
          <p:nvPr/>
        </p:nvPicPr>
        <p:blipFill>
          <a:blip r:embed="rId3" cstate="print"/>
          <a:srcRect/>
          <a:stretch>
            <a:fillRect/>
          </a:stretch>
        </p:blipFill>
        <p:spPr bwMode="auto">
          <a:xfrm>
            <a:off x="762000" y="609600"/>
            <a:ext cx="7467600" cy="56007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3886200" y="3429000"/>
            <a:ext cx="1097280" cy="0"/>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3962400" y="4419600"/>
            <a:ext cx="640080" cy="0"/>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3962400" y="5410200"/>
            <a:ext cx="914400" cy="0"/>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amond(out)">
                                      <p:cBhvr>
                                        <p:cTn id="7" dur="2000"/>
                                        <p:tgtEl>
                                          <p:spTgt spid="7270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in comparing the legalists to “dogs,” Paul didn’t have in mind polite, pampered, and potty-trained house pets.  Instead, picture feral dogs roaming the backstreets in packs—dirty, flea-infested, disease-ridden scavengers with uncertain pedigrees . . . </a:t>
            </a:r>
            <a:r>
              <a:rPr lang="en-US" sz="2400" b="1" i="1" dirty="0" smtClean="0">
                <a:effectLst>
                  <a:outerShdw blurRad="38100" dist="38100" dir="2700000" algn="tl">
                    <a:srgbClr val="000000">
                      <a:alpha val="43137"/>
                    </a:srgbClr>
                  </a:outerShdw>
                </a:effectLst>
                <a:latin typeface="Cambria" pitchFamily="18" charset="0"/>
              </a:rPr>
              <a:t>mangy</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mutts</a:t>
            </a:r>
            <a:r>
              <a:rPr lang="en-US" sz="2400" b="1" i="1" dirty="0" smtClean="0">
                <a:latin typeface="Cambria" pitchFamily="18" charset="0"/>
              </a:rPr>
              <a:t>!</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They were uncontrolled and dangerous to anybody who got too close.  So Paul warns the Philippians to stay away!  Some self-righteous Jews of the time also used the term “</a:t>
            </a:r>
            <a:r>
              <a:rPr lang="en-US" sz="2400" b="1" dirty="0" smtClean="0">
                <a:effectLst>
                  <a:outerShdw blurRad="38100" dist="38100" dir="2700000" algn="tl">
                    <a:srgbClr val="000000">
                      <a:alpha val="43137"/>
                    </a:srgbClr>
                  </a:outerShdw>
                </a:effectLst>
                <a:latin typeface="Cambria" pitchFamily="18" charset="0"/>
              </a:rPr>
              <a:t>dogs</a:t>
            </a:r>
            <a:r>
              <a:rPr lang="en-US" sz="2400" b="1" dirty="0" smtClean="0">
                <a:latin typeface="Cambria" pitchFamily="18" charset="0"/>
              </a:rPr>
              <a:t>” to refer to unclean Gentiles.  Thus it’s ironic that Paul turns the insult on these Jewish Christians who were trying to prop up their man-made ways of purity.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he calls them “evil workers.”  Ironically, the Judaizers were claiming to be the promoters of good works—works </a:t>
            </a:r>
            <a:r>
              <a:rPr lang="en-US" sz="2400" b="1" dirty="0" smtClean="0">
                <a:latin typeface="Cambria" pitchFamily="18" charset="0"/>
              </a:rPr>
              <a:t>so </a:t>
            </a:r>
            <a:r>
              <a:rPr lang="en-US" sz="2400" b="1" dirty="0" smtClean="0">
                <a:latin typeface="Cambria" pitchFamily="18" charset="0"/>
              </a:rPr>
              <a:t>good, in fact, that they could merit a right standing before God.  However, Paul says they were actually workers of evil.  They sowed a corrupt, twisted non-gospel, teaching that people could be saved only by faith </a:t>
            </a:r>
            <a:r>
              <a:rPr lang="en-US" sz="2400" b="1" i="1" dirty="0" smtClean="0">
                <a:effectLst>
                  <a:outerShdw blurRad="38100" dist="38100" dir="2700000" algn="tl">
                    <a:srgbClr val="000000">
                      <a:alpha val="43137"/>
                    </a:srgbClr>
                  </a:outerShdw>
                </a:effectLst>
                <a:latin typeface="Cambria" pitchFamily="18" charset="0"/>
              </a:rPr>
              <a:t>plus</a:t>
            </a:r>
            <a:r>
              <a:rPr lang="en-US" sz="2400" b="1" dirty="0" smtClean="0">
                <a:latin typeface="Cambria" pitchFamily="18" charset="0"/>
              </a:rPr>
              <a:t> works of the Law.   </a:t>
            </a:r>
            <a:endParaRPr lang="en-US" sz="2400" b="1" i="1" dirty="0" smtClean="0">
              <a:latin typeface="Cambria" pitchFamily="18" charset="0"/>
            </a:endParaRPr>
          </a:p>
          <a:p>
            <a:pPr indent="457200">
              <a:spcAft>
                <a:spcPts val="1200"/>
              </a:spcAft>
            </a:pPr>
            <a:r>
              <a:rPr lang="en-US" sz="2400" b="1" dirty="0" smtClean="0">
                <a:latin typeface="Cambria" pitchFamily="18" charset="0"/>
              </a:rPr>
              <a:t>However, the good news of Jesus Christ is that salvation is by grace alone (it’s a gift!), through faith alone (not by works!), in Christ alone (not by any means other than the person and work of Christ!).  We are to </a:t>
            </a:r>
            <a:r>
              <a:rPr lang="en-US" sz="2400" b="1" i="1" dirty="0" smtClean="0">
                <a:effectLst>
                  <a:outerShdw blurRad="38100" dist="38100" dir="2700000" algn="tl">
                    <a:srgbClr val="000000">
                      <a:alpha val="43137"/>
                    </a:srgbClr>
                  </a:outerShdw>
                </a:effectLst>
                <a:latin typeface="Cambria" pitchFamily="18" charset="0"/>
              </a:rPr>
              <a:t>rejoice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 the Lord</a:t>
            </a:r>
            <a:r>
              <a:rPr lang="en-US" sz="2400" b="1" dirty="0" smtClean="0">
                <a:latin typeface="Cambria" pitchFamily="18" charset="0"/>
              </a:rPr>
              <a:t> and what He has done for us, not in any human means of trying to gain favor with God.</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the false teachers are “the false circumcision.”  This translation softens the harsh language evident in Paul’s original </a:t>
            </a:r>
            <a:r>
              <a:rPr lang="en-US" sz="2400" b="1" i="1" dirty="0" smtClean="0">
                <a:latin typeface="Cambria" pitchFamily="18" charset="0"/>
              </a:rPr>
              <a:t>Greek</a:t>
            </a:r>
            <a:r>
              <a:rPr lang="en-US" sz="2400" b="1" dirty="0" smtClean="0">
                <a:latin typeface="Cambria" pitchFamily="18" charset="0"/>
              </a:rPr>
              <a:t>.  He uses a </a:t>
            </a:r>
            <a:r>
              <a:rPr lang="en-US" sz="2400" b="1" i="1" dirty="0" smtClean="0">
                <a:latin typeface="Cambria" pitchFamily="18" charset="0"/>
              </a:rPr>
              <a:t>Greek</a:t>
            </a:r>
            <a:r>
              <a:rPr lang="en-US" sz="2400" b="1" dirty="0" smtClean="0">
                <a:latin typeface="Cambria" pitchFamily="18" charset="0"/>
              </a:rPr>
              <a:t> term that sounds similar to the word for “circumcision,” but he modifies it slightly to render the word as “cutting off,” “mutilation,” or perhaps “castration.”  This is how Paul describes those who say that men must be circumcised to be saved.   </a:t>
            </a:r>
            <a:endParaRPr lang="en-US" sz="2400" b="1" i="1" dirty="0" smtClean="0">
              <a:latin typeface="Cambria" pitchFamily="18" charset="0"/>
            </a:endParaRPr>
          </a:p>
          <a:p>
            <a:pPr indent="457200">
              <a:spcAft>
                <a:spcPts val="1200"/>
              </a:spcAft>
            </a:pPr>
            <a:r>
              <a:rPr lang="en-US" sz="2400" b="1" dirty="0" smtClean="0">
                <a:latin typeface="Cambria" pitchFamily="18" charset="0"/>
              </a:rPr>
              <a:t>Having fired back at the robbers of Christ-centered joy, Paul concludes his warning by reminding the Philippians that genuine Christians are “the true circumcision” (</a:t>
            </a:r>
            <a:r>
              <a:rPr lang="en-US" sz="2400" b="1" dirty="0" smtClean="0">
                <a:effectLst>
                  <a:outerShdw blurRad="38100" dist="38100" dir="2700000" algn="tl">
                    <a:srgbClr val="000000">
                      <a:alpha val="43137"/>
                    </a:srgbClr>
                  </a:outerShdw>
                </a:effectLst>
                <a:latin typeface="Cambria" pitchFamily="18" charset="0"/>
              </a:rPr>
              <a:t>3:3</a:t>
            </a:r>
            <a:r>
              <a:rPr lang="en-US" sz="2400" b="1" dirty="0" smtClean="0">
                <a:latin typeface="Cambria" pitchFamily="18" charset="0"/>
              </a:rPr>
              <a:t>).  He mentions three fundamental differences between the authentic bearers of God’s redemption and the pretenders.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true believers “worship in the Spirit of God,” meaning their focus is on the work of the </a:t>
            </a:r>
            <a:r>
              <a:rPr lang="en-US" sz="2400" b="1" dirty="0" smtClean="0">
                <a:latin typeface="Cambria" pitchFamily="18" charset="0"/>
              </a:rPr>
              <a:t>divine </a:t>
            </a:r>
            <a:r>
              <a:rPr lang="en-US" sz="2400" b="1" dirty="0" smtClean="0">
                <a:latin typeface="Cambria" pitchFamily="18" charset="0"/>
              </a:rPr>
              <a:t>Spirit in salvation, not on fleshly means of personal merit. </a:t>
            </a:r>
            <a:endParaRPr lang="en-US" sz="2400" b="1" i="1" dirty="0" smtClean="0">
              <a:latin typeface="Cambria"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unlike those who bragged about their achievements before God by keeping the Law, Christians “glory in Christ Jesus.”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authentic Christ followers “put no confidence in the flesh.”  They </a:t>
            </a:r>
            <a:r>
              <a:rPr lang="en-US" sz="2400" b="1" i="1" dirty="0" smtClean="0">
                <a:effectLst>
                  <a:outerShdw blurRad="38100" dist="38100" dir="2700000" algn="tl">
                    <a:srgbClr val="000000">
                      <a:alpha val="43137"/>
                    </a:srgbClr>
                  </a:outerShdw>
                </a:effectLst>
                <a:latin typeface="Cambria" pitchFamily="18" charset="0"/>
              </a:rPr>
              <a:t>rejoice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 the Lord</a:t>
            </a:r>
            <a:r>
              <a:rPr lang="en-US" sz="2400" b="1" dirty="0" smtClean="0">
                <a:latin typeface="Cambria" pitchFamily="18" charset="0"/>
              </a:rPr>
              <a:t>—not in human works, not in personal piety, not in anything but the person and work of Christ.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79874" name="Picture 2" descr="Philippians - Active Love Church"/>
          <p:cNvPicPr>
            <a:picLocks noChangeAspect="1" noChangeArrowheads="1"/>
          </p:cNvPicPr>
          <p:nvPr/>
        </p:nvPicPr>
        <p:blipFill>
          <a:blip r:embed="rId2" cstate="print"/>
          <a:srcRect/>
          <a:stretch>
            <a:fillRect/>
          </a:stretch>
        </p:blipFill>
        <p:spPr bwMode="auto">
          <a:xfrm>
            <a:off x="990600" y="685800"/>
            <a:ext cx="7213598" cy="5410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amond(out)">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Though I also might have confidence in the flesh.  If anyone else thinks he may have confidence in the flesh, I more so: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circumcised the eighth day, of the stock of Israel, of the tribe of Benjamin, a Hebrew of the Hebrews; concerning the law, a Pharisee;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concerning zeal, persecuting the church; concerning the righteousness which is in the law, blameless.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3:4 – 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order to expose the absurdity of those who place confidence in their own achievements, wrought in their own power for the purpose of meriting approval with God, Paul uses himself as an example.  </a:t>
            </a:r>
          </a:p>
          <a:p>
            <a:pPr indent="457200">
              <a:spcAft>
                <a:spcPts val="1200"/>
              </a:spcAft>
            </a:pPr>
            <a:r>
              <a:rPr lang="en-US" sz="2400" b="1" dirty="0" smtClean="0">
                <a:latin typeface="Cambria" pitchFamily="18" charset="0"/>
              </a:rPr>
              <a:t>Remember, the rabid dogs in Paul’s crosshairs were trying to boast about keeping the Law.  Now, with one twang of the bow after another, Paul pierces the Judaizers’ position by demonstrating that if anybody could boast about their fleshly achievements, it was he himself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3:4 – 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60153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anybody could have merited favor with God, it would have been this ex-Pharisee whose religious trophies could have lined the walls of a Hall of Fame:   </a:t>
            </a:r>
          </a:p>
          <a:p>
            <a:pPr marL="365760" indent="-182880">
              <a:spcAft>
                <a:spcPts val="1000"/>
              </a:spcAft>
              <a:buFont typeface="Arial" pitchFamily="34" charset="0"/>
              <a:buChar char="•"/>
            </a:pPr>
            <a:r>
              <a:rPr lang="en-US" sz="2400" b="1" dirty="0" smtClean="0">
                <a:latin typeface="Cambria" pitchFamily="18" charset="0"/>
              </a:rPr>
              <a:t>circumcised on the eighth day as a son of the covenant.</a:t>
            </a:r>
          </a:p>
          <a:p>
            <a:pPr marL="365760" indent="-182880">
              <a:spcAft>
                <a:spcPts val="1000"/>
              </a:spcAft>
              <a:buFont typeface="Arial" pitchFamily="34" charset="0"/>
              <a:buChar char="•"/>
            </a:pPr>
            <a:r>
              <a:rPr lang="en-US" sz="2400" b="1" dirty="0" smtClean="0">
                <a:latin typeface="Cambria" pitchFamily="18" charset="0"/>
              </a:rPr>
              <a:t>born into the nation of Israel, not a converted Gentile.</a:t>
            </a:r>
          </a:p>
          <a:p>
            <a:pPr marL="365760" indent="-182880">
              <a:spcAft>
                <a:spcPts val="1000"/>
              </a:spcAft>
              <a:buFont typeface="Arial" pitchFamily="34" charset="0"/>
              <a:buChar char="•"/>
            </a:pPr>
            <a:r>
              <a:rPr lang="en-US" sz="2400" b="1" dirty="0" smtClean="0">
                <a:latin typeface="Cambria" pitchFamily="18" charset="0"/>
              </a:rPr>
              <a:t>a member of the tribe of Benjamin, an honorable people.</a:t>
            </a:r>
          </a:p>
          <a:p>
            <a:pPr marL="365760" indent="-182880">
              <a:spcAft>
                <a:spcPts val="1000"/>
              </a:spcAft>
              <a:buFont typeface="Arial" pitchFamily="34" charset="0"/>
              <a:buChar char="•"/>
            </a:pPr>
            <a:r>
              <a:rPr lang="en-US" sz="2400" b="1" dirty="0" smtClean="0">
                <a:latin typeface="Cambria" pitchFamily="18" charset="0"/>
              </a:rPr>
              <a:t>a true Hebrew among Hebrews, the best of the best.</a:t>
            </a:r>
          </a:p>
          <a:p>
            <a:pPr marL="365760" indent="-182880">
              <a:spcAft>
                <a:spcPts val="1000"/>
              </a:spcAft>
              <a:buFont typeface="Arial" pitchFamily="34" charset="0"/>
              <a:buChar char="•"/>
            </a:pPr>
            <a:r>
              <a:rPr lang="en-US" sz="2400" b="1" dirty="0" smtClean="0">
                <a:latin typeface="Cambria" pitchFamily="18" charset="0"/>
              </a:rPr>
              <a:t>a Pharisee with respect to observance of the Law.</a:t>
            </a:r>
          </a:p>
          <a:p>
            <a:pPr marL="365760" indent="-182880">
              <a:spcAft>
                <a:spcPts val="1000"/>
              </a:spcAft>
              <a:buFont typeface="Arial" pitchFamily="34" charset="0"/>
              <a:buChar char="•"/>
            </a:pPr>
            <a:r>
              <a:rPr lang="en-US" sz="2400" b="1" dirty="0" smtClean="0">
                <a:latin typeface="Cambria" pitchFamily="18" charset="0"/>
              </a:rPr>
              <a:t>a zealous persecutor of the church in the name of            the Law. </a:t>
            </a:r>
          </a:p>
          <a:p>
            <a:pPr marL="365760" indent="-182880">
              <a:spcAft>
                <a:spcPts val="1000"/>
              </a:spcAft>
              <a:buFont typeface="Arial" pitchFamily="34" charset="0"/>
              <a:buChar char="•"/>
            </a:pPr>
            <a:r>
              <a:rPr lang="en-US" sz="2400" b="1" dirty="0" smtClean="0">
                <a:latin typeface="Cambria" pitchFamily="18" charset="0"/>
              </a:rPr>
              <a:t>blameless with regard to external righteousness found in the Law.</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3:4 – 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a:t>
            </a:r>
            <a:r>
              <a:rPr lang="en-US" sz="2400" b="1" i="1" dirty="0" smtClean="0">
                <a:effectLst>
                  <a:outerShdw blurRad="38100" dist="38100" dir="2700000" algn="tl">
                    <a:srgbClr val="000000">
                      <a:alpha val="43137"/>
                    </a:srgbClr>
                  </a:outerShdw>
                </a:effectLst>
                <a:latin typeface="Cambria" pitchFamily="18" charset="0"/>
              </a:rPr>
              <a:t>third chapter</a:t>
            </a:r>
            <a:r>
              <a:rPr lang="en-US" sz="2400" b="1" dirty="0" smtClean="0">
                <a:latin typeface="Cambria" pitchFamily="18" charset="0"/>
              </a:rPr>
              <a:t>, we </a:t>
            </a:r>
            <a:r>
              <a:rPr lang="en-US" sz="2400" b="1" dirty="0" smtClean="0">
                <a:latin typeface="Cambria" pitchFamily="18" charset="0"/>
              </a:rPr>
              <a:t>are given </a:t>
            </a:r>
            <a:r>
              <a:rPr lang="en-US" sz="2400" b="1" dirty="0" smtClean="0">
                <a:latin typeface="Cambria" pitchFamily="18" charset="0"/>
              </a:rPr>
              <a:t>a warning against those who place great confidence in the flesh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If anyone had reason to boast about fleshly accomplishments, it was Paul with his Jewish heritage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But </a:t>
            </a:r>
            <a:r>
              <a:rPr lang="en-US" sz="2400" b="1" dirty="0" smtClean="0">
                <a:latin typeface="Cambria" pitchFamily="18" charset="0"/>
              </a:rPr>
              <a:t>for Paul, all </a:t>
            </a:r>
            <a:r>
              <a:rPr lang="en-US" sz="2400" b="1" dirty="0" smtClean="0">
                <a:latin typeface="Cambria" pitchFamily="18" charset="0"/>
              </a:rPr>
              <a:t>such things were considered rubbish in relation to the excellence of knowing Christ Jesus (</a:t>
            </a:r>
            <a:r>
              <a:rPr lang="en-US" sz="2400" b="1" dirty="0" smtClean="0">
                <a:effectLst>
                  <a:outerShdw blurRad="38100" dist="38100" dir="2700000" algn="tl">
                    <a:srgbClr val="000000">
                      <a:alpha val="43137"/>
                    </a:srgbClr>
                  </a:outerShdw>
                </a:effectLst>
                <a:latin typeface="Cambria" pitchFamily="18" charset="0"/>
              </a:rPr>
              <a:t>7-8</a:t>
            </a:r>
            <a:r>
              <a:rPr lang="en-US" sz="2400" b="1" dirty="0" smtClean="0">
                <a:latin typeface="Cambria" pitchFamily="18" charset="0"/>
              </a:rPr>
              <a:t>). </a:t>
            </a:r>
          </a:p>
          <a:p>
            <a:pPr indent="457200">
              <a:spcAft>
                <a:spcPts val="1200"/>
              </a:spcAft>
            </a:pPr>
            <a:r>
              <a:rPr lang="en-US" sz="2400" b="1" dirty="0" smtClean="0">
                <a:latin typeface="Cambria" pitchFamily="18" charset="0"/>
              </a:rPr>
              <a:t>Therefore Paul had as his goal to be found in Christ, having that righteousness which is by faith in </a:t>
            </a:r>
            <a:r>
              <a:rPr lang="en-US" sz="2400" b="1" dirty="0" smtClean="0">
                <a:latin typeface="Cambria" pitchFamily="18" charset="0"/>
              </a:rPr>
              <a:t>Jesus; and knowing Jesus through </a:t>
            </a:r>
            <a:r>
              <a:rPr lang="en-US" sz="2400" b="1" dirty="0" smtClean="0">
                <a:latin typeface="Cambria" pitchFamily="18" charset="0"/>
              </a:rPr>
              <a:t>the power of His </a:t>
            </a:r>
            <a:r>
              <a:rPr lang="en-US" sz="2400" b="1" dirty="0" smtClean="0">
                <a:latin typeface="Cambria" pitchFamily="18" charset="0"/>
              </a:rPr>
              <a:t>resurrection; </a:t>
            </a:r>
            <a:r>
              <a:rPr lang="en-US" sz="2400" b="1" dirty="0" smtClean="0">
                <a:latin typeface="Cambria" pitchFamily="18" charset="0"/>
              </a:rPr>
              <a:t>and even sharing in </a:t>
            </a:r>
            <a:r>
              <a:rPr lang="en-US" sz="2400" b="1" dirty="0" smtClean="0">
                <a:latin typeface="Cambria" pitchFamily="18" charset="0"/>
              </a:rPr>
              <a:t>Jesus’s </a:t>
            </a:r>
            <a:r>
              <a:rPr lang="en-US" sz="2400" b="1" dirty="0" smtClean="0">
                <a:latin typeface="Cambria" pitchFamily="18" charset="0"/>
              </a:rPr>
              <a:t>sufferings, </a:t>
            </a:r>
            <a:r>
              <a:rPr lang="en-US" sz="2400" b="1" dirty="0" smtClean="0">
                <a:latin typeface="Cambria" pitchFamily="18" charset="0"/>
              </a:rPr>
              <a:t>so that Paul might </a:t>
            </a:r>
            <a:r>
              <a:rPr lang="en-US" sz="2400" b="1" dirty="0" smtClean="0">
                <a:latin typeface="Cambria" pitchFamily="18" charset="0"/>
              </a:rPr>
              <a:t>by any means attain to the resurrection from the dead (</a:t>
            </a:r>
            <a:r>
              <a:rPr lang="en-US" sz="2400" b="1" dirty="0" smtClean="0">
                <a:effectLst>
                  <a:outerShdw blurRad="38100" dist="38100" dir="2700000" algn="tl">
                    <a:srgbClr val="000000">
                      <a:alpha val="43137"/>
                    </a:srgbClr>
                  </a:outerShdw>
                </a:effectLst>
                <a:latin typeface="Cambria" pitchFamily="18" charset="0"/>
              </a:rPr>
              <a:t>9-11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three</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70000"/>
          </a:schemeClr>
        </a:solidFill>
        <a:effectLst/>
      </p:bgPr>
    </p:bg>
    <p:spTree>
      <p:nvGrpSpPr>
        <p:cNvPr id="1" name=""/>
        <p:cNvGrpSpPr/>
        <p:nvPr/>
      </p:nvGrpSpPr>
      <p:grpSpPr>
        <a:xfrm>
          <a:off x="0" y="0"/>
          <a:ext cx="0" cy="0"/>
          <a:chOff x="0" y="0"/>
          <a:chExt cx="0" cy="0"/>
        </a:xfrm>
      </p:grpSpPr>
      <p:pic>
        <p:nvPicPr>
          <p:cNvPr id="67586" name="Picture 2" descr="What Does Philippians 3:5 Mean?"/>
          <p:cNvPicPr>
            <a:picLocks noChangeAspect="1" noChangeArrowheads="1"/>
          </p:cNvPicPr>
          <p:nvPr/>
        </p:nvPicPr>
        <p:blipFill>
          <a:blip r:embed="rId2" cstate="print"/>
          <a:srcRect b="7048"/>
          <a:stretch>
            <a:fillRect/>
          </a:stretch>
        </p:blipFill>
        <p:spPr bwMode="auto">
          <a:xfrm>
            <a:off x="533400" y="533400"/>
            <a:ext cx="8088443" cy="5638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amond(out)">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you were a first-century Jew, you’d be impressed by this list!  Paul was the Jew par excellence.  He set a high bar for his fellow Jews and an impossible standard for any Gentiles who would hope to fulfill the Law themselves.  </a:t>
            </a:r>
          </a:p>
          <a:p>
            <a:pPr indent="457200">
              <a:spcAft>
                <a:spcPts val="1200"/>
              </a:spcAft>
            </a:pPr>
            <a:r>
              <a:rPr lang="en-US" sz="2400" b="1" dirty="0" smtClean="0">
                <a:latin typeface="Cambria" pitchFamily="18" charset="0"/>
              </a:rPr>
              <a:t>If the Law were the authentic standard of right standing with God, Paul would have been the paragon of righteousness.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3:4 – 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But what things were gain to me, these I have counted loss for Christ.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Yet indeed I also count all things loss for the excellence of the knowledge of Christ Jesus my Lord, for whom I have suffered the loss of all things, and count them as rubbish, that I may gain Christ.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3:7 – 8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you </a:t>
            </a:r>
            <a:r>
              <a:rPr lang="en-US" sz="2400" b="1" dirty="0" smtClean="0">
                <a:latin typeface="Cambria" pitchFamily="18" charset="0"/>
              </a:rPr>
              <a:t>had </a:t>
            </a:r>
            <a:r>
              <a:rPr lang="en-US" sz="2400" b="1" dirty="0" smtClean="0">
                <a:latin typeface="Cambria" pitchFamily="18" charset="0"/>
              </a:rPr>
              <a:t>been able to listen to the Jerusalem rabbis of the day, perhaps you would have heard them name-dropping Saul of Tarsus—that brilliant, passionate rabbinical student who studied under the famous teacher Gamaliel in Jerusalem.  When his teachers wanted to scold the less rigorous young men, they may have pointed at Saul and said, </a:t>
            </a:r>
            <a:r>
              <a:rPr lang="en-US" sz="2400" b="1" i="1" dirty="0" smtClean="0">
                <a:latin typeface="Cambria" pitchFamily="18" charset="0"/>
              </a:rPr>
              <a:t>“Why can’t you be more like him?”</a:t>
            </a:r>
            <a:r>
              <a:rPr lang="en-US" sz="2400" b="1" dirty="0" smtClean="0">
                <a:latin typeface="Cambria" pitchFamily="18" charset="0"/>
              </a:rPr>
              <a:t>  And when Saul secured a special commission from the high priest in Jerusalem to help put an end to the followers of Jesus as Christ (</a:t>
            </a:r>
            <a:r>
              <a:rPr lang="en-US" sz="2400" b="1" dirty="0" smtClean="0">
                <a:effectLst>
                  <a:outerShdw blurRad="38100" dist="38100" dir="2700000" algn="tl">
                    <a:srgbClr val="000000">
                      <a:alpha val="43137"/>
                    </a:srgbClr>
                  </a:outerShdw>
                </a:effectLst>
                <a:latin typeface="Cambria" pitchFamily="18" charset="0"/>
              </a:rPr>
              <a:t>Acts 9:1-2</a:t>
            </a:r>
            <a:r>
              <a:rPr lang="en-US" sz="2400" b="1" dirty="0" smtClean="0">
                <a:latin typeface="Cambria" pitchFamily="18" charset="0"/>
              </a:rPr>
              <a:t>), his rising star in Judaism seemed bright.    </a:t>
            </a:r>
          </a:p>
          <a:p>
            <a:pPr indent="457200">
              <a:spcAft>
                <a:spcPts val="1200"/>
              </a:spcAft>
            </a:pPr>
            <a:r>
              <a:rPr lang="en-US" sz="2400" b="1" dirty="0" smtClean="0">
                <a:latin typeface="Cambria" pitchFamily="18" charset="0"/>
              </a:rPr>
              <a:t>Until Damascus.  At that point everything changed.  A blazing light from heaven blinded him in an instant, and he heard a voice calling out to him, </a:t>
            </a:r>
            <a:r>
              <a:rPr lang="en-US" sz="2400" b="1" i="1" dirty="0" smtClean="0">
                <a:latin typeface="Cambria" pitchFamily="18" charset="0"/>
              </a:rPr>
              <a:t>“Saul, Saul, why are you persecuting 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9:4</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Traumatized by the sudden encounter with what was clearly a heavenly being—but still completely clueless that he was following the wrong path of devotion—Saul asked, “Who are you Lord?” (</a:t>
            </a:r>
            <a:r>
              <a:rPr lang="en-US" sz="2400" b="1" dirty="0" smtClean="0">
                <a:effectLst>
                  <a:outerShdw blurRad="38100" dist="38100" dir="2700000" algn="tl">
                    <a:srgbClr val="000000">
                      <a:alpha val="43137"/>
                    </a:srgbClr>
                  </a:outerShdw>
                </a:effectLst>
                <a:latin typeface="Cambria" pitchFamily="18" charset="0"/>
              </a:rPr>
              <a:t>Acts 9:5</a:t>
            </a:r>
            <a:r>
              <a:rPr lang="en-US" sz="2400" b="1" dirty="0" smtClean="0">
                <a:latin typeface="Cambria" pitchFamily="18" charset="0"/>
              </a:rPr>
              <a:t>).    </a:t>
            </a:r>
          </a:p>
          <a:p>
            <a:pPr indent="457200">
              <a:spcAft>
                <a:spcPts val="1200"/>
              </a:spcAft>
            </a:pPr>
            <a:r>
              <a:rPr lang="en-US" sz="2400" b="1" dirty="0" smtClean="0">
                <a:latin typeface="Cambria" pitchFamily="18" charset="0"/>
              </a:rPr>
              <a:t>Saul must have stopped breathing and his heart must have sunk when he heard the reply: “I am Jesus whom you are persecuting” (</a:t>
            </a:r>
            <a:r>
              <a:rPr lang="en-US" sz="2400" b="1" dirty="0" smtClean="0">
                <a:effectLst>
                  <a:outerShdw blurRad="38100" dist="38100" dir="2700000" algn="tl">
                    <a:srgbClr val="000000">
                      <a:alpha val="43137"/>
                    </a:srgbClr>
                  </a:outerShdw>
                </a:effectLst>
                <a:latin typeface="Cambria" pitchFamily="18" charset="0"/>
              </a:rPr>
              <a:t>Acts 9:5</a:t>
            </a:r>
            <a:r>
              <a:rPr lang="en-US" sz="2400" b="1" dirty="0" smtClean="0">
                <a:latin typeface="Cambria" pitchFamily="18" charset="0"/>
              </a:rPr>
              <a:t>).   </a:t>
            </a:r>
          </a:p>
          <a:p>
            <a:pPr indent="457200">
              <a:spcAft>
                <a:spcPts val="1200"/>
              </a:spcAft>
            </a:pPr>
            <a:r>
              <a:rPr lang="en-US" sz="2400" b="1" dirty="0" smtClean="0">
                <a:latin typeface="Cambria" pitchFamily="18" charset="0"/>
              </a:rPr>
              <a:t>At that moment, the entire checklist of achievements became a pointless scribbling on paper.  The trophies of spiritual accomplishments in the display case of his pride turned to dust and blew away.  The years and years of torturous labor to distinguish himself “as to the Law . . .       as to zeal . . . as to the righteousness which is in the Law” (</a:t>
            </a:r>
            <a:r>
              <a:rPr lang="en-US" sz="2400" b="1" dirty="0" smtClean="0">
                <a:effectLst>
                  <a:outerShdw blurRad="38100" dist="38100" dir="2700000" algn="tl">
                    <a:srgbClr val="000000">
                      <a:alpha val="43137"/>
                    </a:srgbClr>
                  </a:outerShdw>
                </a:effectLst>
                <a:latin typeface="Cambria" pitchFamily="18" charset="0"/>
              </a:rPr>
              <a:t>3:5-6</a:t>
            </a:r>
            <a:r>
              <a:rPr lang="en-US" sz="2400" b="1" dirty="0" smtClean="0">
                <a:latin typeface="Cambria" pitchFamily="18" charset="0"/>
              </a:rPr>
              <a:t>)—an utter waste of time, energy, and talent.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words of </a:t>
            </a:r>
            <a:r>
              <a:rPr lang="en-US" sz="2400" b="1" dirty="0" smtClean="0">
                <a:effectLst>
                  <a:outerShdw blurRad="38100" dist="38100" dir="2700000" algn="tl">
                    <a:srgbClr val="000000">
                      <a:alpha val="43137"/>
                    </a:srgbClr>
                  </a:outerShdw>
                </a:effectLst>
                <a:latin typeface="Cambria" pitchFamily="18" charset="0"/>
              </a:rPr>
              <a:t>Isaiah 64:6</a:t>
            </a:r>
            <a:r>
              <a:rPr lang="en-US" sz="2400" b="1" dirty="0" smtClean="0">
                <a:latin typeface="Cambria" pitchFamily="18" charset="0"/>
              </a:rPr>
              <a:t> became a personal reality for Saul: “All [my] righteous deeds are like a filthy garment.”      </a:t>
            </a:r>
          </a:p>
          <a:p>
            <a:pPr indent="457200">
              <a:spcAft>
                <a:spcPts val="1200"/>
              </a:spcAft>
            </a:pPr>
            <a:r>
              <a:rPr lang="en-US" sz="2400" b="1" dirty="0" smtClean="0">
                <a:latin typeface="Cambria" pitchFamily="18" charset="0"/>
              </a:rPr>
              <a:t>Having highlighted his accomplishments in </a:t>
            </a:r>
            <a:r>
              <a:rPr lang="en-US" sz="2400" b="1" dirty="0" smtClean="0">
                <a:effectLst>
                  <a:outerShdw blurRad="38100" dist="38100" dir="2700000" algn="tl">
                    <a:srgbClr val="000000">
                      <a:alpha val="43137"/>
                    </a:srgbClr>
                  </a:outerShdw>
                </a:effectLst>
                <a:latin typeface="Cambria" pitchFamily="18" charset="0"/>
              </a:rPr>
              <a:t>Philippians 3:4-6</a:t>
            </a:r>
            <a:r>
              <a:rPr lang="en-US" sz="2400" b="1" dirty="0" smtClean="0">
                <a:latin typeface="Cambria" pitchFamily="18" charset="0"/>
              </a:rPr>
              <a:t>, Paul starts the next statement with a pronounced BUT!  In the </a:t>
            </a:r>
            <a:r>
              <a:rPr lang="en-US" sz="2400" b="1" i="1" dirty="0" smtClean="0">
                <a:latin typeface="Cambria" pitchFamily="18" charset="0"/>
              </a:rPr>
              <a:t>Greek</a:t>
            </a:r>
            <a:r>
              <a:rPr lang="en-US" sz="2400" b="1" dirty="0" smtClean="0">
                <a:latin typeface="Cambria" pitchFamily="18" charset="0"/>
              </a:rPr>
              <a:t>, </a:t>
            </a:r>
            <a:r>
              <a:rPr lang="en-US" sz="2400" b="1" dirty="0" smtClean="0">
                <a:latin typeface="Cambria" pitchFamily="18" charset="0"/>
              </a:rPr>
              <a:t>this word “</a:t>
            </a:r>
            <a:r>
              <a:rPr lang="en-US" sz="2400" b="1" dirty="0" smtClean="0">
                <a:effectLst>
                  <a:outerShdw blurRad="38100" dist="38100" dir="2700000" algn="tl">
                    <a:srgbClr val="000000">
                      <a:alpha val="43137"/>
                    </a:srgbClr>
                  </a:outerShdw>
                </a:effectLst>
                <a:latin typeface="Cambria" pitchFamily="18" charset="0"/>
              </a:rPr>
              <a:t>But</a:t>
            </a:r>
            <a:r>
              <a:rPr lang="en-US" sz="2400" b="1" dirty="0" smtClean="0">
                <a:latin typeface="Cambria" pitchFamily="18" charset="0"/>
              </a:rPr>
              <a:t>” implies </a:t>
            </a:r>
            <a:r>
              <a:rPr lang="en-US" sz="2400" b="1" dirty="0" smtClean="0">
                <a:latin typeface="Cambria" pitchFamily="18" charset="0"/>
              </a:rPr>
              <a:t>a much more pronounced contrast: “But on the contrary …” (</a:t>
            </a:r>
            <a:r>
              <a:rPr lang="en-US" sz="2400" b="1" dirty="0" smtClean="0">
                <a:effectLst>
                  <a:outerShdw blurRad="38100" dist="38100" dir="2700000" algn="tl">
                    <a:srgbClr val="000000">
                      <a:alpha val="43137"/>
                    </a:srgbClr>
                  </a:outerShdw>
                </a:effectLst>
                <a:latin typeface="Cambria" pitchFamily="18" charset="0"/>
              </a:rPr>
              <a:t>3:7</a:t>
            </a:r>
            <a:r>
              <a:rPr lang="en-US" sz="2400" b="1" dirty="0" smtClean="0">
                <a:latin typeface="Cambria" pitchFamily="18" charset="0"/>
              </a:rPr>
              <a:t>).   </a:t>
            </a:r>
          </a:p>
          <a:p>
            <a:pPr indent="457200">
              <a:spcAft>
                <a:spcPts val="1200"/>
              </a:spcAft>
            </a:pPr>
            <a:r>
              <a:rPr lang="en-US" sz="2400" b="1" dirty="0" smtClean="0">
                <a:latin typeface="Cambria" pitchFamily="18" charset="0"/>
              </a:rPr>
              <a:t>The point is clear: Paul is utterly rejecting his former confidence in self-righteousness that was based on his pedigree and prominence in Judaism in favor of “the surpassing value of knowing Christ Jesus </a:t>
            </a:r>
            <a:r>
              <a:rPr lang="en-US" sz="2400" b="1" dirty="0" smtClean="0">
                <a:latin typeface="Cambria" pitchFamily="18" charset="0"/>
              </a:rPr>
              <a:t>as </a:t>
            </a:r>
            <a:r>
              <a:rPr lang="en-US" sz="2400" b="1" dirty="0" smtClean="0">
                <a:latin typeface="Cambria" pitchFamily="18" charset="0"/>
              </a:rPr>
              <a:t>Lord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  In making this radical contrast, Paul employs some pretty strong language to drive home his point.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fact, the language he uses increases in rhetorical power, and the Philippians got the message loud and clear by the time Paul’s emphasis shifted to the righteousness that comes through Christ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a:t>
            </a:r>
          </a:p>
          <a:p>
            <a:pPr indent="457200">
              <a:spcAft>
                <a:spcPts val="1200"/>
              </a:spcAft>
            </a:pPr>
            <a:r>
              <a:rPr lang="en-US" sz="2400" b="1" dirty="0" smtClean="0">
                <a:latin typeface="Cambria" pitchFamily="18" charset="0"/>
              </a:rPr>
              <a:t>First, Paul begins the pummeling of his past with a vivid image: “Whatever things were gain to me, those things I have counted as loss for the sake of Christ” (</a:t>
            </a:r>
            <a:r>
              <a:rPr lang="en-US" sz="2400" b="1" dirty="0" smtClean="0">
                <a:effectLst>
                  <a:outerShdw blurRad="38100" dist="38100" dir="2700000" algn="tl">
                    <a:srgbClr val="000000">
                      <a:alpha val="43137"/>
                    </a:srgbClr>
                  </a:outerShdw>
                </a:effectLst>
                <a:latin typeface="Cambria" pitchFamily="18" charset="0"/>
              </a:rPr>
              <a:t>3:7</a:t>
            </a:r>
            <a:r>
              <a:rPr lang="en-US" sz="2400" b="1" dirty="0" smtClean="0">
                <a:latin typeface="Cambria" pitchFamily="18" charset="0"/>
              </a:rPr>
              <a:t>).  He once regarded his previous religious achievements to be profitable, advantageous, and commendable.  But now?  These things are re-categorized in Paul’s mind as “loss.”  The same </a:t>
            </a:r>
            <a:r>
              <a:rPr lang="en-US" sz="2400" b="1" i="1" dirty="0" smtClean="0">
                <a:latin typeface="Cambria" pitchFamily="18" charset="0"/>
              </a:rPr>
              <a:t>Greek</a:t>
            </a:r>
            <a:r>
              <a:rPr lang="en-US" sz="2400" b="1" dirty="0" smtClean="0">
                <a:latin typeface="Cambria" pitchFamily="18" charset="0"/>
              </a:rPr>
              <a:t> word for cargo and lives lost in a shipwreck (</a:t>
            </a:r>
            <a:r>
              <a:rPr lang="en-US" sz="2400" b="1" dirty="0" smtClean="0">
                <a:effectLst>
                  <a:outerShdw blurRad="38100" dist="38100" dir="2700000" algn="tl">
                    <a:srgbClr val="000000">
                      <a:alpha val="43137"/>
                    </a:srgbClr>
                  </a:outerShdw>
                </a:effectLst>
                <a:latin typeface="Cambria" pitchFamily="18" charset="0"/>
              </a:rPr>
              <a:t>Acts 27:10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Throughout his life, Saul of Tarsus </a:t>
            </a:r>
            <a:r>
              <a:rPr lang="en-US" sz="2400" b="1" dirty="0" smtClean="0">
                <a:latin typeface="Cambria" pitchFamily="18" charset="0"/>
              </a:rPr>
              <a:t>had stored </a:t>
            </a:r>
            <a:r>
              <a:rPr lang="en-US" sz="2400" b="1" dirty="0" smtClean="0">
                <a:latin typeface="Cambria" pitchFamily="18" charset="0"/>
              </a:rPr>
              <a:t>up a </a:t>
            </a:r>
            <a:r>
              <a:rPr lang="en-US" sz="2400" b="1" dirty="0" smtClean="0">
                <a:latin typeface="Cambria" pitchFamily="18" charset="0"/>
              </a:rPr>
              <a:t>cargo </a:t>
            </a:r>
            <a:r>
              <a:rPr lang="en-US" sz="2400" b="1" dirty="0" smtClean="0">
                <a:latin typeface="Cambria" pitchFamily="18" charset="0"/>
              </a:rPr>
              <a:t>of what he thought were priceless goods, but that whole </a:t>
            </a:r>
            <a:r>
              <a:rPr lang="en-US" sz="2400" b="1" dirty="0" smtClean="0">
                <a:latin typeface="Cambria" pitchFamily="18" charset="0"/>
              </a:rPr>
              <a:t>collection </a:t>
            </a:r>
            <a:r>
              <a:rPr lang="en-US" sz="2400" b="1" dirty="0" smtClean="0">
                <a:latin typeface="Cambria" pitchFamily="18" charset="0"/>
              </a:rPr>
              <a:t>had been torpedoed by God’s saving grace on the </a:t>
            </a:r>
            <a:r>
              <a:rPr lang="en-US" sz="2400" b="1" dirty="0" smtClean="0">
                <a:latin typeface="Cambria" pitchFamily="18" charset="0"/>
              </a:rPr>
              <a:t>road to Damascus.  </a:t>
            </a:r>
            <a:r>
              <a:rPr lang="en-US" sz="2400" b="1" dirty="0" smtClean="0">
                <a:latin typeface="Cambria" pitchFamily="18" charset="0"/>
              </a:rPr>
              <a:t>Instead of mourning </a:t>
            </a:r>
            <a:r>
              <a:rPr lang="en-US" sz="2400" b="1" dirty="0" smtClean="0">
                <a:latin typeface="Cambria" pitchFamily="18" charset="0"/>
              </a:rPr>
              <a:t>the </a:t>
            </a:r>
            <a:r>
              <a:rPr lang="en-US" sz="2400" b="1" dirty="0" smtClean="0">
                <a:latin typeface="Cambria" pitchFamily="18" charset="0"/>
              </a:rPr>
              <a:t>loss, Paul regarded it as a necessary casualty “for the sake of Christ</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Next, to avoid any sense that he was regretting the loss of those things he had so highly valued in his former life in Judaism, Paul insists, </a:t>
            </a:r>
            <a:r>
              <a:rPr lang="en-US" sz="2400" b="1" i="1" dirty="0" smtClean="0">
                <a:latin typeface="Cambria" pitchFamily="18" charset="0"/>
              </a:rPr>
              <a:t>“More than that, I count all things to be loss in view of the surpassing value of knowing Christ Jesus my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Everything </a:t>
            </a:r>
            <a:r>
              <a:rPr lang="en-US" sz="2400" b="1" dirty="0" smtClean="0">
                <a:latin typeface="Cambria" pitchFamily="18" charset="0"/>
              </a:rPr>
              <a:t>that had shined so brightly in his life—not just the glory of his former emphases in Judaism—had faded to darkness when placed in the exceeding light of the knowledge of Christ’s salvation.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Paul pulls out all the rhetorical stops as he reaches a shocking climax: “For [Christ] I have suffered the loss of all things, and count them but rubbish so that I may gain Christ”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  The term politely translated “rubbish” would have likely raised eyebrows or caused a few gasps when the Philippians first read or heard it.     </a:t>
            </a:r>
          </a:p>
          <a:p>
            <a:pPr indent="457200">
              <a:spcAft>
                <a:spcPts val="1200"/>
              </a:spcAft>
            </a:pPr>
            <a:r>
              <a:rPr lang="en-US" sz="2400" b="1" dirty="0" smtClean="0">
                <a:latin typeface="Cambria" pitchFamily="18" charset="0"/>
              </a:rPr>
              <a:t>The </a:t>
            </a:r>
            <a:r>
              <a:rPr lang="en-US" sz="2400" b="1" i="1" dirty="0" smtClean="0">
                <a:latin typeface="Cambria" pitchFamily="18" charset="0"/>
              </a:rPr>
              <a:t>Greek</a:t>
            </a:r>
            <a:r>
              <a:rPr lang="en-US" sz="2400" b="1" dirty="0" smtClean="0">
                <a:latin typeface="Cambria" pitchFamily="18" charset="0"/>
              </a:rPr>
              <a:t> word Paul chose to compare all earthly treasures and accomplishments to Christ literally means </a:t>
            </a:r>
            <a:r>
              <a:rPr lang="en-US" sz="2400" b="1" i="1" dirty="0" smtClean="0">
                <a:effectLst>
                  <a:outerShdw blurRad="38100" dist="38100" dir="2700000" algn="tl">
                    <a:srgbClr val="000000">
                      <a:alpha val="43137"/>
                    </a:srgbClr>
                  </a:outerShdw>
                </a:effectLst>
                <a:latin typeface="Cambria" pitchFamily="18" charset="0"/>
              </a:rPr>
              <a:t>“dung, excrement, manure.”</a:t>
            </a:r>
            <a:r>
              <a:rPr lang="en-US" sz="2400" b="1" dirty="0" smtClean="0">
                <a:latin typeface="Cambria" pitchFamily="18" charset="0"/>
              </a:rPr>
              <a:t>   On this word one commentator notes, “Some scholars are prone to translate this as ‘garbage.’  It is used for ‘dung,’ however, and the strongest possible contrast makes best sense of this passage.”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3:7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126978" name="Picture 2" descr="What Does Philippians 3:7 Mean?"/>
          <p:cNvPicPr>
            <a:picLocks noChangeAspect="1" noChangeArrowheads="1"/>
          </p:cNvPicPr>
          <p:nvPr/>
        </p:nvPicPr>
        <p:blipFill>
          <a:blip r:embed="rId2" cstate="print"/>
          <a:srcRect b="5485"/>
          <a:stretch>
            <a:fillRect/>
          </a:stretch>
        </p:blipFill>
        <p:spPr bwMode="auto">
          <a:xfrm>
            <a:off x="533400" y="533400"/>
            <a:ext cx="8062233" cy="571499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out)">
                                      <p:cBhvr>
                                        <p:cTn id="7"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describes his attitude of pressing on, and encourages all to follow his example and that of others who walk likewise (</a:t>
            </a:r>
            <a:r>
              <a:rPr lang="en-US" sz="2400" b="1" dirty="0" smtClean="0">
                <a:effectLst>
                  <a:outerShdw blurRad="38100" dist="38100" dir="2700000" algn="tl">
                    <a:srgbClr val="000000">
                      <a:alpha val="43137"/>
                    </a:srgbClr>
                  </a:outerShdw>
                </a:effectLst>
                <a:latin typeface="Cambria" pitchFamily="18" charset="0"/>
              </a:rPr>
              <a:t>12-17</a:t>
            </a:r>
            <a:r>
              <a:rPr lang="en-US" sz="2400" b="1" dirty="0" smtClean="0">
                <a:latin typeface="Cambria" pitchFamily="18" charset="0"/>
              </a:rPr>
              <a:t>).  </a:t>
            </a:r>
          </a:p>
          <a:p>
            <a:pPr indent="457200">
              <a:spcAft>
                <a:spcPts val="1200"/>
              </a:spcAft>
            </a:pPr>
            <a:r>
              <a:rPr lang="en-US" sz="2400" b="1" dirty="0" smtClean="0">
                <a:latin typeface="Cambria" pitchFamily="18" charset="0"/>
              </a:rPr>
              <a:t>Such an exhortation is necessary in view of the reality that there are many people who are enemies of the cross of Christ, who have made their fleshly appetites the focus of their minds, and indeed their god (</a:t>
            </a:r>
            <a:r>
              <a:rPr lang="en-US" sz="2400" b="1" dirty="0" smtClean="0">
                <a:effectLst>
                  <a:outerShdw blurRad="38100" dist="38100" dir="2700000" algn="tl">
                    <a:srgbClr val="000000">
                      <a:alpha val="43137"/>
                    </a:srgbClr>
                  </a:outerShdw>
                </a:effectLst>
                <a:latin typeface="Cambria" pitchFamily="18" charset="0"/>
              </a:rPr>
              <a:t>18-19</a:t>
            </a:r>
            <a:r>
              <a:rPr lang="en-US" sz="2400" b="1" dirty="0" smtClean="0">
                <a:latin typeface="Cambria" pitchFamily="18" charset="0"/>
              </a:rPr>
              <a:t>).  </a:t>
            </a:r>
          </a:p>
          <a:p>
            <a:pPr indent="457200">
              <a:spcAft>
                <a:spcPts val="1200"/>
              </a:spcAft>
            </a:pPr>
            <a:r>
              <a:rPr lang="en-US" sz="2400" b="1" dirty="0" smtClean="0">
                <a:latin typeface="Cambria" pitchFamily="18" charset="0"/>
              </a:rPr>
              <a:t>The chapter closes by reminding Christians that our  true </a:t>
            </a:r>
            <a:r>
              <a:rPr lang="en-US" sz="2400" b="1" dirty="0" smtClean="0">
                <a:latin typeface="Cambria" pitchFamily="18" charset="0"/>
              </a:rPr>
              <a:t>citizenship is in heaven, from which we eagerly wait for Jesus Christ who will transform our lowly bodies to be conformed to His glorious body (</a:t>
            </a:r>
            <a:r>
              <a:rPr lang="en-US" sz="2400" b="1" dirty="0" smtClean="0">
                <a:effectLst>
                  <a:outerShdw blurRad="38100" dist="38100" dir="2700000" algn="tl">
                    <a:srgbClr val="000000">
                      <a:alpha val="43137"/>
                    </a:srgbClr>
                  </a:outerShdw>
                </a:effectLst>
                <a:latin typeface="Cambria" pitchFamily="18" charset="0"/>
              </a:rPr>
              <a:t>20-21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three</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And be found in Him, not having my own righteousness, which is from the law, but that which is through faith in Christ, the righteousness which is from God by faith;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that I may know Him and the power of His resurrection, and the fellowship of His sufferings, being conformed to His death, </a:t>
            </a:r>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if, by any means, I may attain to the resurrection from the dead.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3:9 – 11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77053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 his ego-laden ship sunk, Paul wasn’t mourning his loss but shouting out a jubilant “Good riddance!”  What his spiritually blinded eyes </a:t>
            </a:r>
            <a:r>
              <a:rPr lang="en-US" sz="2400" b="1" dirty="0" smtClean="0">
                <a:latin typeface="Cambria" pitchFamily="18" charset="0"/>
              </a:rPr>
              <a:t>had </a:t>
            </a:r>
            <a:r>
              <a:rPr lang="en-US" sz="2400" b="1" dirty="0" smtClean="0">
                <a:latin typeface="Cambria" pitchFamily="18" charset="0"/>
              </a:rPr>
              <a:t>seen as a boatload of treasures, the light of Christ had revealed as a pile of manure!  </a:t>
            </a:r>
          </a:p>
          <a:p>
            <a:pPr indent="457200">
              <a:spcAft>
                <a:spcPts val="1200"/>
              </a:spcAft>
            </a:pPr>
            <a:r>
              <a:rPr lang="en-US" sz="2400" b="1" dirty="0" smtClean="0">
                <a:latin typeface="Cambria" pitchFamily="18" charset="0"/>
              </a:rPr>
              <a:t>Instead of mourning the loss of those useless things he had hoarded by his own strength, Paul </a:t>
            </a:r>
            <a:r>
              <a:rPr lang="en-US" sz="2400" b="1" i="1" dirty="0" smtClean="0">
                <a:effectLst>
                  <a:outerShdw blurRad="38100" dist="38100" dir="2700000" algn="tl">
                    <a:srgbClr val="000000">
                      <a:alpha val="43137"/>
                    </a:srgbClr>
                  </a:outerShdw>
                </a:effectLst>
                <a:latin typeface="Cambria" pitchFamily="18" charset="0"/>
              </a:rPr>
              <a:t>rejoiced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for receiving things he could never have earned on his own:     </a:t>
            </a:r>
          </a:p>
          <a:p>
            <a:pPr marL="274320" indent="-182880">
              <a:spcAft>
                <a:spcPts val="1200"/>
              </a:spcAft>
              <a:buFont typeface="Arial" pitchFamily="34" charset="0"/>
              <a:buChar char="•"/>
            </a:pPr>
            <a:r>
              <a:rPr lang="en-US" sz="2400" b="1" dirty="0" smtClean="0">
                <a:latin typeface="Cambria" pitchFamily="18" charset="0"/>
              </a:rPr>
              <a:t>being found in the Lord Jesus Christ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a:t>
            </a:r>
          </a:p>
          <a:p>
            <a:pPr marL="274320" indent="-182880">
              <a:spcAft>
                <a:spcPts val="1200"/>
              </a:spcAft>
              <a:buFont typeface="Arial" pitchFamily="34" charset="0"/>
              <a:buChar char="•"/>
            </a:pPr>
            <a:r>
              <a:rPr lang="en-US" sz="2400" b="1" dirty="0" smtClean="0">
                <a:latin typeface="Cambria" pitchFamily="18" charset="0"/>
              </a:rPr>
              <a:t>receiving righteousness from God, not from himself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a:t>
            </a:r>
          </a:p>
          <a:p>
            <a:pPr marL="274320" indent="-182880">
              <a:spcAft>
                <a:spcPts val="1200"/>
              </a:spcAft>
              <a:buFont typeface="Arial" pitchFamily="34" charset="0"/>
              <a:buChar char="•"/>
            </a:pPr>
            <a:r>
              <a:rPr lang="en-US" sz="2400" b="1" dirty="0" smtClean="0">
                <a:latin typeface="Cambria" pitchFamily="18" charset="0"/>
              </a:rPr>
              <a:t>being justified by faith, not by works of the Law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09200"/>
          </a:xfrm>
          <a:prstGeom prst="rect">
            <a:avLst/>
          </a:prstGeom>
          <a:noFill/>
          <a:effectLst/>
        </p:spPr>
        <p:txBody>
          <a:bodyPr wrap="square" rtlCol="0">
            <a:spAutoFit/>
          </a:bodyPr>
          <a:lstStyle/>
          <a:p>
            <a:pPr marL="274320" indent="-182880">
              <a:spcAft>
                <a:spcPts val="1200"/>
              </a:spcAft>
              <a:buFont typeface="Arial" pitchFamily="34" charset="0"/>
              <a:buChar char="•"/>
            </a:pPr>
            <a:r>
              <a:rPr lang="en-US" sz="2400" b="1" dirty="0" smtClean="0">
                <a:latin typeface="Cambria" pitchFamily="18" charset="0"/>
              </a:rPr>
              <a:t>knowing Christ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a:t>
            </a:r>
          </a:p>
          <a:p>
            <a:pPr marL="274320" indent="-182880">
              <a:spcAft>
                <a:spcPts val="1200"/>
              </a:spcAft>
              <a:buFont typeface="Arial" pitchFamily="34" charset="0"/>
              <a:buChar char="•"/>
            </a:pPr>
            <a:r>
              <a:rPr lang="en-US" sz="2400" b="1" dirty="0" smtClean="0">
                <a:latin typeface="Cambria" pitchFamily="18" charset="0"/>
              </a:rPr>
              <a:t>experiencing the power of Christ’s resurrection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a:t>
            </a:r>
          </a:p>
          <a:p>
            <a:pPr marL="274320" indent="-182880">
              <a:spcAft>
                <a:spcPts val="1200"/>
              </a:spcAft>
              <a:buFont typeface="Arial" pitchFamily="34" charset="0"/>
              <a:buChar char="•"/>
            </a:pPr>
            <a:r>
              <a:rPr lang="en-US" sz="2400" b="1" dirty="0" smtClean="0">
                <a:latin typeface="Cambria" pitchFamily="18" charset="0"/>
              </a:rPr>
              <a:t>sharing in Christ’s suffering and death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p>
          <a:p>
            <a:pPr marL="274320" indent="-182880">
              <a:spcAft>
                <a:spcPts val="1200"/>
              </a:spcAft>
              <a:buFont typeface="Arial" pitchFamily="34" charset="0"/>
              <a:buChar char="•"/>
            </a:pPr>
            <a:r>
              <a:rPr lang="en-US" sz="2400" b="1" dirty="0" smtClean="0">
                <a:latin typeface="Cambria" pitchFamily="18" charset="0"/>
              </a:rPr>
              <a:t>Embracing the hope of resurrection from the dead (</a:t>
            </a:r>
            <a:r>
              <a:rPr lang="en-US" sz="2400" b="1" dirty="0" smtClean="0">
                <a:effectLst>
                  <a:outerShdw blurRad="38100" dist="38100" dir="2700000" algn="tl">
                    <a:srgbClr val="000000">
                      <a:alpha val="43137"/>
                    </a:srgbClr>
                  </a:outerShdw>
                </a:effectLst>
                <a:latin typeface="Cambria" pitchFamily="18" charset="0"/>
              </a:rPr>
              <a:t>3:11</a:t>
            </a:r>
            <a:r>
              <a:rPr lang="en-US" sz="2400" b="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we find a great summary of the doctrine know as </a:t>
            </a:r>
            <a:r>
              <a:rPr lang="en-US" sz="2400" b="1" i="1" dirty="0" smtClean="0">
                <a:effectLst>
                  <a:outerShdw blurRad="38100" dist="38100" dir="2700000" algn="tl">
                    <a:srgbClr val="000000">
                      <a:alpha val="43137"/>
                    </a:srgbClr>
                  </a:outerShdw>
                </a:effectLst>
                <a:latin typeface="Cambria" pitchFamily="18" charset="0"/>
              </a:rPr>
              <a:t>imputation</a:t>
            </a:r>
            <a:r>
              <a:rPr lang="en-US" sz="2400" b="1" dirty="0" smtClean="0">
                <a:latin typeface="Cambria" pitchFamily="18" charset="0"/>
              </a:rPr>
              <a:t>, a term that refers to crediting something to a person’s account.  Here’s a simple definition of how the word is used theologically: “In salvation, our sin and guilt are credited to Christ, and His righteousness is credited to us.”  Because Paul was now “in Christ,” everything that Christ had accomplished through His death and resurrection—payment for sin and eternal life—had been credited to Paul’s otherwise bankrupt account.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1922" name="Picture 2" descr="Philippians 3:9-11 – Oceanview Baptist Church"/>
          <p:cNvPicPr>
            <a:picLocks noChangeAspect="1" noChangeArrowheads="1"/>
          </p:cNvPicPr>
          <p:nvPr/>
        </p:nvPicPr>
        <p:blipFill>
          <a:blip r:embed="rId2" cstate="print"/>
          <a:srcRect b="16444"/>
          <a:stretch>
            <a:fillRect/>
          </a:stretch>
        </p:blipFill>
        <p:spPr bwMode="auto">
          <a:xfrm>
            <a:off x="914400" y="381000"/>
            <a:ext cx="7239000" cy="604858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amond(out)">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had thought that the massive sum in his “righteousness” account had made him rich.  What he hadn’t realized was that the balance was a negative number!  </a:t>
            </a:r>
            <a:endParaRPr lang="en-US" sz="2400" b="1" dirty="0" smtClean="0">
              <a:latin typeface="Cambria" pitchFamily="18" charset="0"/>
            </a:endParaRPr>
          </a:p>
          <a:p>
            <a:pPr indent="457200">
              <a:spcAft>
                <a:spcPts val="1200"/>
              </a:spcAft>
            </a:pPr>
            <a:r>
              <a:rPr lang="en-US" sz="2400" b="1" dirty="0" smtClean="0">
                <a:latin typeface="Cambria" pitchFamily="18" charset="0"/>
              </a:rPr>
              <a:t>The </a:t>
            </a:r>
            <a:r>
              <a:rPr lang="en-US" sz="2400" b="1" dirty="0" smtClean="0">
                <a:latin typeface="Cambria" pitchFamily="18" charset="0"/>
              </a:rPr>
              <a:t>righteousness that was credited to Paul’s account the moment he embraced Christ by faith was the unmeasurable righteousness of the perfect God-man.  </a:t>
            </a:r>
          </a:p>
          <a:p>
            <a:pPr indent="457200">
              <a:spcAft>
                <a:spcPts val="1200"/>
              </a:spcAft>
            </a:pPr>
            <a:r>
              <a:rPr lang="en-US" sz="2400" b="1" dirty="0" smtClean="0">
                <a:latin typeface="Cambria" pitchFamily="18" charset="0"/>
              </a:rPr>
              <a:t>And Christ’s righteousness not only canceled Paul’s debt, but it also placed in his account “everything pertaining to life and godliness”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 Peter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result of this new relationship was that the power of Christ’s resurrection became a present reality for Paul, allowing him to rejoice even as he shared in Christ’s suffering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Paul </a:t>
            </a:r>
            <a:r>
              <a:rPr lang="en-US" sz="2400" b="1" dirty="0" smtClean="0">
                <a:latin typeface="Cambria" pitchFamily="18" charset="0"/>
              </a:rPr>
              <a:t>could now see that the suffering he was enduring for his faith </a:t>
            </a:r>
            <a:r>
              <a:rPr lang="en-US" sz="2400" b="1" dirty="0" smtClean="0">
                <a:latin typeface="Cambria" pitchFamily="18" charset="0"/>
              </a:rPr>
              <a:t>was </a:t>
            </a:r>
            <a:r>
              <a:rPr lang="en-US" sz="2400" b="1" dirty="0" smtClean="0">
                <a:latin typeface="Cambria" pitchFamily="18" charset="0"/>
              </a:rPr>
              <a:t>a means of conforming him to Christ’s character of selfless humility.  </a:t>
            </a:r>
          </a:p>
          <a:p>
            <a:pPr indent="457200">
              <a:spcAft>
                <a:spcPts val="1200"/>
              </a:spcAft>
            </a:pPr>
            <a:r>
              <a:rPr lang="en-US" sz="2400" b="1" dirty="0" smtClean="0">
                <a:latin typeface="Cambria" pitchFamily="18" charset="0"/>
              </a:rPr>
              <a:t>And this new relationship sealed the promise of future hope—attaining to the resurrection from the dead (</a:t>
            </a:r>
            <a:r>
              <a:rPr lang="en-US" sz="2400" b="1" dirty="0" smtClean="0">
                <a:effectLst>
                  <a:outerShdw blurRad="38100" dist="38100" dir="2700000" algn="tl">
                    <a:srgbClr val="000000">
                      <a:alpha val="43137"/>
                    </a:srgbClr>
                  </a:outerShdw>
                </a:effectLst>
                <a:latin typeface="Cambria" pitchFamily="18" charset="0"/>
              </a:rPr>
              <a:t>3:11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1447800"/>
            <a:ext cx="7315200" cy="3231654"/>
          </a:xfrm>
          <a:prstGeom prst="rect">
            <a:avLst/>
          </a:prstGeom>
        </p:spPr>
        <p:txBody>
          <a:bodyPr wrap="square">
            <a:spAutoFit/>
          </a:bodyPr>
          <a:lstStyle/>
          <a:p>
            <a:pPr lvl="0" algn="ctr">
              <a:spcBef>
                <a:spcPct val="0"/>
              </a:spcBef>
              <a:defRPr/>
            </a:pPr>
            <a:r>
              <a:rPr lang="en-US" sz="72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Applications</a:t>
            </a:r>
            <a:endParaRPr lang="en-US" sz="72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lvl="0" algn="ctr">
              <a:spcBef>
                <a:spcPct val="0"/>
              </a:spcBef>
              <a:defRPr/>
            </a:pPr>
            <a:r>
              <a:rPr lang="en-US" sz="60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couple </a:t>
            </a:r>
            <a:r>
              <a:rPr lang="en-US" sz="2400" b="1" dirty="0" smtClean="0">
                <a:latin typeface="Cambria" pitchFamily="18" charset="0"/>
              </a:rPr>
              <a:t>of very </a:t>
            </a:r>
            <a:r>
              <a:rPr lang="en-US" sz="2400" b="1" dirty="0" smtClean="0">
                <a:latin typeface="Cambria" pitchFamily="18" charset="0"/>
              </a:rPr>
              <a:t>simple reminders grow out of the contrast Paul shares in </a:t>
            </a:r>
            <a:r>
              <a:rPr lang="en-US" sz="2400" b="1" dirty="0" smtClean="0">
                <a:effectLst>
                  <a:outerShdw blurRad="38100" dist="38100" dir="2700000" algn="tl">
                    <a:srgbClr val="000000">
                      <a:alpha val="43137"/>
                    </a:srgbClr>
                  </a:outerShdw>
                </a:effectLst>
                <a:latin typeface="Cambria" pitchFamily="18" charset="0"/>
              </a:rPr>
              <a:t>Philippians 3:1-11</a:t>
            </a:r>
            <a:r>
              <a:rPr lang="en-US" sz="2400" b="1" dirty="0" smtClean="0">
                <a:latin typeface="Cambria" pitchFamily="18" charset="0"/>
              </a:rPr>
              <a:t> .  .  .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trusting in your own achievements can bring you glory now, but it leaves you spiritually bankrupt later. </a:t>
            </a:r>
            <a:r>
              <a:rPr lang="en-US" sz="2400" b="1" dirty="0" smtClean="0">
                <a:latin typeface="Cambria" pitchFamily="18" charset="0"/>
              </a:rPr>
              <a:t> </a:t>
            </a:r>
          </a:p>
          <a:p>
            <a:pPr indent="457200">
              <a:spcAft>
                <a:spcPts val="1200"/>
              </a:spcAft>
            </a:pPr>
            <a:r>
              <a:rPr lang="en-US" sz="2400" b="1" dirty="0" smtClean="0">
                <a:latin typeface="Cambria" pitchFamily="18" charset="0"/>
              </a:rPr>
              <a:t>The hardest part of getting driven, self-made, “type A” people to understand the gospel is to help them understand that grace is unmerited favor.  It can’t be earned.  It can’t be bought.  It can’t be sought and found.  It can only be received.  This hard truth is painful for go-getters who have come to believe that anything worth having is worth sweating for.  The truth is, when it comes to salvation, surrendering our efforts is the only way to gain a restored relationship with God, the result of which is eternal life.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trusting in Christ’s accomplishment on the cross gives Him the glory now and results in our eternal righteousness</a:t>
            </a:r>
            <a:r>
              <a:rPr lang="en-US" sz="2400" b="1" dirty="0" smtClean="0">
                <a:latin typeface="Cambria" pitchFamily="18" charset="0"/>
              </a:rPr>
              <a:t>.  </a:t>
            </a:r>
          </a:p>
          <a:p>
            <a:pPr indent="457200">
              <a:spcAft>
                <a:spcPts val="1200"/>
              </a:spcAft>
            </a:pPr>
            <a:r>
              <a:rPr lang="en-US" sz="2400" b="1" dirty="0" smtClean="0">
                <a:latin typeface="Cambria" pitchFamily="18" charset="0"/>
              </a:rPr>
              <a:t>This is what Paul means when he tells the Philippians to </a:t>
            </a:r>
            <a:r>
              <a:rPr lang="en-US" sz="2400" b="1" i="1" dirty="0" smtClean="0">
                <a:latin typeface="Cambria" pitchFamily="18" charset="0"/>
              </a:rPr>
              <a:t>“rejoice in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We glory in Him, not in ourselves.  We celebrate His accomplishments for us, not our work for Him.  We praise and thank Him for who He is and what He has done, forgetting ourselves and our achievements and ignoring our own resumes.  We give Him glory now.  </a:t>
            </a:r>
          </a:p>
          <a:p>
            <a:pPr indent="457200">
              <a:spcAft>
                <a:spcPts val="1200"/>
              </a:spcAft>
            </a:pPr>
            <a:r>
              <a:rPr lang="en-US" sz="2400" b="1" dirty="0" smtClean="0">
                <a:latin typeface="Cambria" pitchFamily="18" charset="0"/>
              </a:rPr>
              <a:t>Paul discovered—and perhaps you will too—that all human efforts to live a life pleasing to God apart from Christ are pointless and fruitless.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16386" name="Picture 2" descr="Philippians: 5-Week Bible Study – Ministry to Youth"/>
          <p:cNvPicPr>
            <a:picLocks noChangeAspect="1" noChangeArrowheads="1"/>
          </p:cNvPicPr>
          <p:nvPr/>
        </p:nvPicPr>
        <p:blipFill>
          <a:blip r:embed="rId2" cstate="print"/>
          <a:srcRect/>
          <a:stretch>
            <a:fillRect/>
          </a:stretch>
        </p:blipFill>
        <p:spPr bwMode="auto">
          <a:xfrm>
            <a:off x="381000" y="1066800"/>
            <a:ext cx="8263466"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7 December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3093154"/>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a:t>
            </a:r>
            <a:r>
              <a:rPr lang="en-US" sz="3000" b="1" dirty="0" smtClean="0">
                <a:solidFill>
                  <a:srgbClr val="C00000"/>
                </a:solidFill>
                <a:effectLst>
                  <a:outerShdw blurRad="38100" dist="38100" dir="2700000" algn="tl">
                    <a:srgbClr val="000000">
                      <a:alpha val="43137"/>
                    </a:srgbClr>
                  </a:outerShdw>
                </a:effectLst>
                <a:latin typeface="Britannic Bold" pitchFamily="34" charset="0"/>
              </a:rPr>
              <a:t>… </a:t>
            </a:r>
          </a:p>
          <a:p>
            <a:pPr algn="ctr">
              <a:spcBef>
                <a:spcPts val="1200"/>
              </a:spcBef>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3:12 – 21</a:t>
            </a:r>
          </a:p>
          <a:p>
            <a:pPr algn="ctr">
              <a:spcAft>
                <a:spcPts val="1200"/>
              </a:spcAft>
            </a:pPr>
            <a:r>
              <a:rPr lang="en-US" sz="2900" b="1" dirty="0" smtClean="0">
                <a:solidFill>
                  <a:prstClr val="black"/>
                </a:solidFill>
                <a:effectLst>
                  <a:outerShdw blurRad="38100" dist="38100" dir="2700000" algn="tl">
                    <a:srgbClr val="000000">
                      <a:alpha val="43137"/>
                    </a:srgbClr>
                  </a:outerShdw>
                </a:effectLst>
                <a:latin typeface="Cambria" pitchFamily="18" charset="0"/>
              </a:rPr>
              <a:t>“Hanging Tough and Looking Up” </a:t>
            </a:r>
            <a:endParaRPr lang="en-US" sz="29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endParaRPr lang="en-US" sz="6600" dirty="0">
              <a:ln>
                <a:solidFill>
                  <a:srgbClr val="002060">
                    <a:alpha val="90000"/>
                  </a:srgbClr>
                </a:solidFill>
              </a:ln>
              <a:solidFill>
                <a:srgbClr val="FFFF00"/>
              </a:solidFill>
              <a:effectLst>
                <a:outerShdw blurRad="127000" dist="127000" dir="2700000" algn="tl">
                  <a:prstClr val="white">
                    <a:alpha val="50000"/>
                  </a:prstClr>
                </a:outerShdw>
              </a:effectLst>
              <a:latin typeface="Britannic Bold" pitchFamily="34" charset="0"/>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53252" name="Picture 4" descr="question"/>
          <p:cNvPicPr>
            <a:picLocks noChangeAspect="1" noChangeArrowheads="1"/>
          </p:cNvPicPr>
          <p:nvPr/>
        </p:nvPicPr>
        <p:blipFill>
          <a:blip r:embed="rId2" cstate="print"/>
          <a:srcRect/>
          <a:stretch>
            <a:fillRect/>
          </a:stretch>
        </p:blipFill>
        <p:spPr bwMode="auto">
          <a:xfrm>
            <a:off x="0"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1000"/>
                                  </p:stCondLst>
                                  <p:childTnLst>
                                    <p:set>
                                      <p:cBhvr>
                                        <p:cTn id="6" dur="1" fill="hold">
                                          <p:stCondLst>
                                            <p:cond delay="0"/>
                                          </p:stCondLst>
                                        </p:cTn>
                                        <p:tgtEl>
                                          <p:spTgt spid="53252"/>
                                        </p:tgtEl>
                                        <p:attrNameLst>
                                          <p:attrName>style.visibility</p:attrName>
                                        </p:attrNameLst>
                                      </p:cBhvr>
                                      <p:to>
                                        <p:strVal val="visible"/>
                                      </p:to>
                                    </p:set>
                                    <p:animEffect transition="in" filter="diamond(out)">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0000"/>
          </a:srgb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123906" name="Picture 2" descr="What Does Philippians 1:20 Mean?"/>
          <p:cNvPicPr>
            <a:picLocks noChangeAspect="1" noChangeArrowheads="1"/>
          </p:cNvPicPr>
          <p:nvPr/>
        </p:nvPicPr>
        <p:blipFill>
          <a:blip r:embed="rId2" cstate="print"/>
          <a:srcRect b="5856"/>
          <a:stretch>
            <a:fillRect/>
          </a:stretch>
        </p:blipFill>
        <p:spPr bwMode="auto">
          <a:xfrm>
            <a:off x="838200" y="762000"/>
            <a:ext cx="7446433" cy="5257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diamond(out)">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762000" y="609600"/>
            <a:ext cx="7570177" cy="5704820"/>
            <a:chOff x="762000" y="609600"/>
            <a:chExt cx="7570177" cy="5704820"/>
          </a:xfrm>
        </p:grpSpPr>
        <p:pic>
          <p:nvPicPr>
            <p:cNvPr id="2" name="Picture 1" descr="Paul and Timothy.jpg"/>
            <p:cNvPicPr>
              <a:picLocks noChangeAspect="1"/>
            </p:cNvPicPr>
            <p:nvPr/>
          </p:nvPicPr>
          <p:blipFill>
            <a:blip r:embed="rId2" cstate="print"/>
            <a:srcRect l="1479" t="1963" r="1479" b="1963"/>
            <a:stretch>
              <a:fillRect/>
            </a:stretch>
          </p:blipFill>
          <p:spPr>
            <a:xfrm>
              <a:off x="762000" y="609600"/>
              <a:ext cx="7570177" cy="4800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762000" y="5791200"/>
              <a:ext cx="75438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oadway" pitchFamily="82" charset="0"/>
                </a:rPr>
                <a:t>Paul  and  Timothy</a:t>
              </a:r>
              <a:endParaRPr lang="en-US" sz="2800" dirty="0">
                <a:solidFill>
                  <a:srgbClr val="FFFF00"/>
                </a:solidFill>
                <a:effectLst>
                  <a:outerShdw blurRad="38100" dist="38100" dir="2700000" algn="tl">
                    <a:srgbClr val="000000">
                      <a:alpha val="43137"/>
                    </a:srgbClr>
                  </a:outerShdw>
                </a:effectLst>
                <a:latin typeface="Broadway" pitchFamily="8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descr="6 - 11 schemes.jpg"/>
          <p:cNvPicPr>
            <a:picLocks noChangeAspect="1"/>
          </p:cNvPicPr>
          <p:nvPr/>
        </p:nvPicPr>
        <p:blipFill>
          <a:blip r:embed="rId2" cstate="print"/>
          <a:srcRect t="10000"/>
          <a:stretch>
            <a:fillRect/>
          </a:stretch>
        </p:blipFill>
        <p:spPr>
          <a:xfrm>
            <a:off x="1371600" y="152400"/>
            <a:ext cx="6324600" cy="645275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Picture 2" descr="6 - 12 wrestle.jpg"/>
          <p:cNvPicPr>
            <a:picLocks noChangeAspect="1"/>
          </p:cNvPicPr>
          <p:nvPr/>
        </p:nvPicPr>
        <p:blipFill>
          <a:blip r:embed="rId2" cstate="print"/>
          <a:stretch>
            <a:fillRect/>
          </a:stretch>
        </p:blipFill>
        <p:spPr>
          <a:xfrm>
            <a:off x="1219200" y="457200"/>
            <a:ext cx="6477000" cy="58293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6 - 12 warfare.jpg"/>
          <p:cNvPicPr>
            <a:picLocks noChangeAspect="1"/>
          </p:cNvPicPr>
          <p:nvPr/>
        </p:nvPicPr>
        <p:blipFill>
          <a:blip r:embed="rId2" cstate="print"/>
          <a:stretch>
            <a:fillRect/>
          </a:stretch>
        </p:blipFill>
        <p:spPr>
          <a:xfrm>
            <a:off x="152400" y="152400"/>
            <a:ext cx="4114800" cy="5875795"/>
          </a:xfrm>
          <a:prstGeom prst="rect">
            <a:avLst/>
          </a:prstGeom>
          <a:ln>
            <a:noFill/>
          </a:ln>
          <a:effectLst>
            <a:outerShdw blurRad="190500" algn="tl" rotWithShape="0">
              <a:srgbClr val="000000">
                <a:alpha val="70000"/>
              </a:srgbClr>
            </a:outerShdw>
          </a:effectLst>
        </p:spPr>
      </p:pic>
      <p:pic>
        <p:nvPicPr>
          <p:cNvPr id="91138" name="Picture 2" descr="HE LIFTS US UP: Poem: Why? Why Abuse? (Ephesians 6:12-13) |  ChristianBlessings"/>
          <p:cNvPicPr>
            <a:picLocks noChangeAspect="1" noChangeArrowheads="1"/>
          </p:cNvPicPr>
          <p:nvPr/>
        </p:nvPicPr>
        <p:blipFill>
          <a:blip r:embed="rId3" cstate="print"/>
          <a:srcRect/>
          <a:stretch>
            <a:fillRect/>
          </a:stretch>
        </p:blipFill>
        <p:spPr bwMode="auto">
          <a:xfrm>
            <a:off x="4419600" y="685800"/>
            <a:ext cx="4593018"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1138"/>
                                        </p:tgtEl>
                                        <p:attrNameLst>
                                          <p:attrName>style.visibility</p:attrName>
                                        </p:attrNameLst>
                                      </p:cBhvr>
                                      <p:to>
                                        <p:strVal val="visible"/>
                                      </p:to>
                                    </p:set>
                                    <p:animEffect transition="in" filter="wipe(left)">
                                      <p:cBhvr>
                                        <p:cTn id="10" dur="1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Human Rubbish verses Divine Righteousness</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pic>
        <p:nvPicPr>
          <p:cNvPr id="3" name="Picture 2" descr="6 - 11 armor.jpg"/>
          <p:cNvPicPr>
            <a:picLocks noChangeAspect="1"/>
          </p:cNvPicPr>
          <p:nvPr/>
        </p:nvPicPr>
        <p:blipFill>
          <a:blip r:embed="rId2" cstate="print"/>
          <a:srcRect b="4928"/>
          <a:stretch>
            <a:fillRect/>
          </a:stretch>
        </p:blipFill>
        <p:spPr>
          <a:xfrm>
            <a:off x="304800" y="304800"/>
            <a:ext cx="8534400" cy="6248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4585871"/>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We are aware that each of us is unique.  We have different temperaments,  gifts, experiences, convictions, interests, blessings, and different pains and scars.  Yes, one of the things we all have in common is that each of us is completely different.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But surely people with so many different backgrounds can’t live together in peace, can they?  Can Paul’s seven theoretical facets of oneness be translated into lasting unity?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In order to maintain purity of doctrine and practice, we need to break away from believers who aren’t living up to our standards, don’t we?  </a:t>
            </a:r>
          </a:p>
          <a:p>
            <a:pPr marL="274320" lvl="1" indent="-274320">
              <a:spcAft>
                <a:spcPts val="1800"/>
              </a:spcAft>
              <a:buFont typeface="Arial" pitchFamily="34" charset="0"/>
              <a:buChar char="•"/>
            </a:pPr>
            <a:r>
              <a:rPr lang="en-US" sz="2600" b="1" dirty="0" smtClean="0">
                <a:solidFill>
                  <a:prstClr val="black"/>
                </a:solidFill>
                <a:latin typeface="Cambria" pitchFamily="18" charset="0"/>
              </a:rPr>
              <a:t>Surely God cheers us on when churches split over incidentals or when Christians shun one another over a difference of opinion, right? </a:t>
            </a:r>
          </a:p>
          <a:p>
            <a:pPr marL="274320" lvl="1" indent="-274320">
              <a:spcAft>
                <a:spcPts val="1800"/>
              </a:spcAft>
              <a:buFont typeface="Arial" pitchFamily="34" charset="0"/>
              <a:buChar char="•"/>
            </a:pPr>
            <a:r>
              <a:rPr lang="en-US" sz="2600" b="1" dirty="0" smtClean="0">
                <a:solidFill>
                  <a:prstClr val="black"/>
                </a:solidFill>
                <a:effectLst>
                  <a:outerShdw blurRad="38100" dist="38100" dir="2700000" algn="tl">
                    <a:srgbClr val="000000">
                      <a:alpha val="43137"/>
                    </a:srgbClr>
                  </a:outerShdw>
                </a:effectLst>
                <a:latin typeface="Cambria" pitchFamily="18" charset="0"/>
              </a:rPr>
              <a:t>Wrong!</a:t>
            </a:r>
            <a:r>
              <a:rPr lang="en-US" sz="2600" b="1" dirty="0" smtClean="0">
                <a:solidFill>
                  <a:prstClr val="black"/>
                </a:solidFill>
                <a:latin typeface="Cambria" pitchFamily="18" charset="0"/>
              </a:rPr>
              <a:t>  We need to repent of these ways of thinking and to stop these ways of acting.  None of these things reflect a walk worthy of our calling.  None of them flow from a life of humility, gentleness, patience, tolerance, and love.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4647426"/>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lvl="1">
              <a:spcAft>
                <a:spcPts val="1800"/>
              </a:spcAft>
            </a:pPr>
            <a:r>
              <a:rPr lang="en-US" sz="2600" b="1" i="1" dirty="0" smtClean="0">
                <a:solidFill>
                  <a:prstClr val="black"/>
                </a:solidFill>
                <a:effectLst>
                  <a:outerShdw blurRad="38100" dist="38100" dir="2700000" algn="tl">
                    <a:srgbClr val="000000">
                      <a:alpha val="43137"/>
                    </a:srgbClr>
                  </a:outerShdw>
                </a:effectLst>
                <a:latin typeface="Cambria" pitchFamily="18" charset="0"/>
              </a:rPr>
              <a:t>Let’s look at where they could come from . . .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Ask yourself, am I a gossip?  Do I spread rumors?  Do I sow discord within the family of God?</a:t>
            </a:r>
          </a:p>
          <a:p>
            <a:pPr marL="274320" lvl="1" indent="-274320">
              <a:spcAft>
                <a:spcPts val="1800"/>
              </a:spcAft>
              <a:buFont typeface="Arial" pitchFamily="34" charset="0"/>
              <a:buChar char="•"/>
            </a:pPr>
            <a:r>
              <a:rPr lang="en-US" sz="2600" b="1" dirty="0" smtClean="0">
                <a:solidFill>
                  <a:prstClr val="black"/>
                </a:solidFill>
                <a:latin typeface="Cambria" pitchFamily="18" charset="0"/>
              </a:rPr>
              <a:t>Do I ignore the major truths that unite me with other believers?  Do I quickly lose patience with others?  Do I hold grudges?  Harbor bitterness?</a:t>
            </a:r>
          </a:p>
          <a:p>
            <a:pPr marL="274320" lvl="1" indent="-274320">
              <a:spcAft>
                <a:spcPts val="1800"/>
              </a:spcAft>
              <a:buFont typeface="Arial" pitchFamily="34" charset="0"/>
              <a:buChar char="•"/>
            </a:pPr>
            <a:r>
              <a:rPr lang="en-US" sz="2600" b="1" dirty="0" smtClean="0">
                <a:solidFill>
                  <a:prstClr val="black"/>
                </a:solidFill>
                <a:latin typeface="Cambria" pitchFamily="18" charset="0"/>
              </a:rPr>
              <a:t>If you find yourself guilty of any of these charges, ask yourself, “Why do I do these things?”</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5386090"/>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4:1 – 6</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Where did you learn this?  You didn’t learn it from Christ.  You weren’t moved toward disunity and discord by the work of the Spirit.  You didn’t become a part of the church’s problem by pursuing obedience to God the Father.  </a:t>
            </a:r>
          </a:p>
          <a:p>
            <a:pPr marL="274320" lvl="1" indent="-274320">
              <a:spcAft>
                <a:spcPts val="1800"/>
              </a:spcAft>
              <a:buFont typeface="Arial" pitchFamily="34" charset="0"/>
              <a:buChar char="•"/>
            </a:pPr>
            <a:r>
              <a:rPr lang="en-US" sz="2600" b="1" dirty="0" smtClean="0">
                <a:solidFill>
                  <a:prstClr val="black"/>
                </a:solidFill>
                <a:latin typeface="Cambria" pitchFamily="18" charset="0"/>
              </a:rPr>
              <a:t>Where did this come from?  It came from one or more of three sources:  the </a:t>
            </a:r>
            <a:r>
              <a:rPr lang="en-US" sz="2600" b="1" u="sng" dirty="0" smtClean="0">
                <a:solidFill>
                  <a:prstClr val="black"/>
                </a:solidFill>
                <a:latin typeface="Cambria" pitchFamily="18" charset="0"/>
              </a:rPr>
              <a:t>world</a:t>
            </a:r>
            <a:r>
              <a:rPr lang="en-US" sz="2600" b="1" dirty="0" smtClean="0">
                <a:solidFill>
                  <a:prstClr val="black"/>
                </a:solidFill>
                <a:latin typeface="Cambria" pitchFamily="18" charset="0"/>
              </a:rPr>
              <a:t>, the </a:t>
            </a:r>
            <a:r>
              <a:rPr lang="en-US" sz="2600" b="1" u="sng" dirty="0" smtClean="0">
                <a:solidFill>
                  <a:prstClr val="black"/>
                </a:solidFill>
                <a:latin typeface="Cambria" pitchFamily="18" charset="0"/>
              </a:rPr>
              <a:t>flesh</a:t>
            </a:r>
            <a:r>
              <a:rPr lang="en-US" sz="2600" b="1" dirty="0" smtClean="0">
                <a:solidFill>
                  <a:prstClr val="black"/>
                </a:solidFill>
                <a:latin typeface="Cambria" pitchFamily="18" charset="0"/>
              </a:rPr>
              <a:t>, and the </a:t>
            </a:r>
            <a:r>
              <a:rPr lang="en-US" sz="2600" b="1" u="sng" dirty="0" smtClean="0">
                <a:solidFill>
                  <a:prstClr val="black"/>
                </a:solidFill>
                <a:latin typeface="Cambria" pitchFamily="18" charset="0"/>
              </a:rPr>
              <a:t>devil</a:t>
            </a:r>
            <a:r>
              <a:rPr lang="en-US" sz="2600" b="1" dirty="0" smtClean="0">
                <a:solidFill>
                  <a:prstClr val="black"/>
                </a:solidFill>
                <a:latin typeface="Cambria" pitchFamily="18" charset="0"/>
              </a:rPr>
              <a:t>.  When you find yourself guilty of these things, throw yourself upon God’s mercy and claim His forgiveness.   Then, commit to “the unity of the Spirit in the bond of peace” (</a:t>
            </a:r>
            <a:r>
              <a:rPr lang="en-US" sz="2600" b="1" dirty="0" smtClean="0">
                <a:solidFill>
                  <a:prstClr val="black"/>
                </a:solidFill>
                <a:effectLst>
                  <a:outerShdw blurRad="38100" dist="38100" dir="2700000" algn="tl">
                    <a:srgbClr val="000000">
                      <a:alpha val="43137"/>
                    </a:srgbClr>
                  </a:outerShdw>
                </a:effectLst>
                <a:latin typeface="Cambria" pitchFamily="18" charset="0"/>
              </a:rPr>
              <a:t>4:3</a:t>
            </a:r>
            <a:r>
              <a:rPr lang="en-US" sz="2600" b="1" dirty="0" smtClean="0">
                <a:solidFill>
                  <a:prstClr val="black"/>
                </a:solidFill>
                <a:latin typeface="Cambria" pitchFamily="18" charset="0"/>
              </a:rPr>
              <a:t>).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1"/>
            <a:ext cx="8458200" cy="5216813"/>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Accept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You don’t rewrite it, reshape it, or revise it.  You </a:t>
            </a:r>
            <a:r>
              <a:rPr lang="en-US" sz="2600" b="1" i="1" u="sng" dirty="0" smtClean="0">
                <a:solidFill>
                  <a:prstClr val="black"/>
                </a:solidFill>
                <a:latin typeface="Cambria" pitchFamily="18" charset="0"/>
              </a:rPr>
              <a:t>accept</a:t>
            </a:r>
            <a:r>
              <a:rPr lang="en-US" sz="2600" b="1" dirty="0" smtClean="0">
                <a:solidFill>
                  <a:prstClr val="black"/>
                </a:solidFill>
                <a:latin typeface="Cambria" pitchFamily="18" charset="0"/>
              </a:rPr>
              <a:t> it as an invitation.  You’re </a:t>
            </a:r>
            <a:r>
              <a:rPr lang="en-US" sz="2600" b="1" i="1" u="sng" dirty="0" smtClean="0">
                <a:solidFill>
                  <a:prstClr val="black"/>
                </a:solidFill>
                <a:latin typeface="Cambria" pitchFamily="18" charset="0"/>
              </a:rPr>
              <a:t>invited</a:t>
            </a:r>
            <a:r>
              <a:rPr lang="en-US" sz="2600" b="1" dirty="0" smtClean="0">
                <a:solidFill>
                  <a:prstClr val="black"/>
                </a:solidFill>
                <a:latin typeface="Cambria" pitchFamily="18" charset="0"/>
              </a:rPr>
              <a:t> to a new life of faith in Christ – forgiven of all your sins, cleansed by the work of Christ on your behalf, and set free to live a new life by the power of the Spirit.</a:t>
            </a:r>
          </a:p>
          <a:p>
            <a:pPr marL="274320" lvl="1" indent="-274320">
              <a:spcAft>
                <a:spcPts val="1800"/>
              </a:spcAft>
              <a:buFont typeface="Arial" pitchFamily="34" charset="0"/>
              <a:buChar char="•"/>
            </a:pPr>
            <a:r>
              <a:rPr lang="en-US" sz="2600" b="1" dirty="0" smtClean="0">
                <a:solidFill>
                  <a:prstClr val="black"/>
                </a:solidFill>
                <a:latin typeface="Cambria" pitchFamily="18" charset="0"/>
              </a:rPr>
              <a:t>Paul will expand on all of these effects throughout his letter to the Romans.  But in order for the good news of Jesus Christ to be great news for us, we need to first </a:t>
            </a:r>
            <a:r>
              <a:rPr lang="en-US" sz="2600" b="1" i="1" u="sng" dirty="0" smtClean="0">
                <a:solidFill>
                  <a:prstClr val="black"/>
                </a:solidFill>
                <a:latin typeface="Cambria" pitchFamily="18" charset="0"/>
              </a:rPr>
              <a:t>accept</a:t>
            </a:r>
            <a:r>
              <a:rPr lang="en-US" sz="2600" b="1" dirty="0" smtClean="0">
                <a:solidFill>
                  <a:prstClr val="black"/>
                </a:solidFill>
                <a:latin typeface="Cambria" pitchFamily="18" charset="0"/>
              </a:rPr>
              <a:t> the invitation.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[2]</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Live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Living the gospel means being set apart for the gospel for “obedience of faith” (</a:t>
            </a:r>
            <a:r>
              <a:rPr lang="en-US" sz="2600" b="1" dirty="0" smtClean="0">
                <a:solidFill>
                  <a:prstClr val="black"/>
                </a:solidFill>
                <a:effectLst>
                  <a:outerShdw blurRad="38100" dist="38100" dir="2700000" algn="tl">
                    <a:srgbClr val="000000">
                      <a:alpha val="43137"/>
                    </a:srgbClr>
                  </a:outerShdw>
                </a:effectLst>
                <a:latin typeface="Cambria" pitchFamily="18" charset="0"/>
              </a:rPr>
              <a:t>1:5</a:t>
            </a:r>
            <a:r>
              <a:rPr lang="en-US" sz="2600" b="1" dirty="0" smtClean="0">
                <a:solidFill>
                  <a:prstClr val="black"/>
                </a:solidFill>
                <a:latin typeface="Cambria" pitchFamily="18" charset="0"/>
              </a:rPr>
              <a:t>).  Anyone who genuinely comprehends the magnitude of God’s gift won’t be able to remain </a:t>
            </a:r>
            <a:r>
              <a:rPr lang="en-US" sz="2600" b="1" i="1" u="sng" dirty="0" smtClean="0">
                <a:solidFill>
                  <a:prstClr val="black"/>
                </a:solidFill>
                <a:latin typeface="Cambria" pitchFamily="18" charset="0"/>
              </a:rPr>
              <a:t>idle</a:t>
            </a:r>
            <a:r>
              <a:rPr lang="en-US" sz="2600" b="1" dirty="0" smtClean="0">
                <a:solidFill>
                  <a:prstClr val="black"/>
                </a:solidFill>
                <a:latin typeface="Cambria" pitchFamily="18" charset="0"/>
              </a:rPr>
              <a:t>.</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Their priorities, passions, and pursuits will necessarily change.  They’ll begin to </a:t>
            </a:r>
            <a:r>
              <a:rPr lang="en-US" sz="2600" b="1" i="1" u="sng" dirty="0" smtClean="0">
                <a:solidFill>
                  <a:prstClr val="black"/>
                </a:solidFill>
                <a:latin typeface="Cambria" pitchFamily="18" charset="0"/>
              </a:rPr>
              <a:t>praise</a:t>
            </a:r>
            <a:r>
              <a:rPr lang="en-US" sz="2600" b="1" dirty="0" smtClean="0">
                <a:solidFill>
                  <a:prstClr val="black"/>
                </a:solidFill>
                <a:latin typeface="Cambria" pitchFamily="18" charset="0"/>
              </a:rPr>
              <a:t> and thank God for what He’s done.  They’ll </a:t>
            </a:r>
            <a:r>
              <a:rPr lang="en-US" sz="2600" b="1" i="1" u="sng" dirty="0" smtClean="0">
                <a:solidFill>
                  <a:prstClr val="black"/>
                </a:solidFill>
                <a:latin typeface="Cambria" pitchFamily="18" charset="0"/>
              </a:rPr>
              <a:t>worship</a:t>
            </a:r>
            <a:r>
              <a:rPr lang="en-US" sz="2600" b="1" dirty="0" smtClean="0">
                <a:solidFill>
                  <a:prstClr val="black"/>
                </a:solidFill>
                <a:latin typeface="Cambria" pitchFamily="18" charset="0"/>
              </a:rPr>
              <a:t> and </a:t>
            </a:r>
            <a:r>
              <a:rPr lang="en-US" sz="2600" b="1" i="1" u="sng" dirty="0" smtClean="0">
                <a:solidFill>
                  <a:prstClr val="black"/>
                </a:solidFill>
                <a:latin typeface="Cambria" pitchFamily="18" charset="0"/>
              </a:rPr>
              <a:t>obey</a:t>
            </a:r>
            <a:r>
              <a:rPr lang="en-US" sz="2600" b="1" dirty="0" smtClean="0">
                <a:solidFill>
                  <a:prstClr val="black"/>
                </a:solidFill>
                <a:latin typeface="Cambria" pitchFamily="18" charset="0"/>
              </a:rPr>
              <a:t> the one who saved them.  They’ll set their </a:t>
            </a:r>
            <a:r>
              <a:rPr lang="en-US" sz="2600" b="1" i="1" u="sng" dirty="0" smtClean="0">
                <a:solidFill>
                  <a:prstClr val="black"/>
                </a:solidFill>
                <a:latin typeface="Cambria" pitchFamily="18" charset="0"/>
              </a:rPr>
              <a:t>hope</a:t>
            </a:r>
            <a:r>
              <a:rPr lang="en-US" sz="2600" b="1" dirty="0" smtClean="0">
                <a:solidFill>
                  <a:prstClr val="black"/>
                </a:solidFill>
                <a:latin typeface="Cambria" pitchFamily="18" charset="0"/>
              </a:rPr>
              <a:t> on things above, love God, and live a life of service rather than selfishness.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1:1 – 17</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You Share the Gospel.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Paul considered himself </a:t>
            </a:r>
            <a:r>
              <a:rPr lang="en-US" sz="2600" b="1" i="1" u="sng" dirty="0" smtClean="0">
                <a:solidFill>
                  <a:prstClr val="black"/>
                </a:solidFill>
                <a:latin typeface="Cambria" pitchFamily="18" charset="0"/>
              </a:rPr>
              <a:t>indebted</a:t>
            </a:r>
            <a:r>
              <a:rPr lang="en-US" sz="2600" b="1" dirty="0" smtClean="0">
                <a:solidFill>
                  <a:prstClr val="black"/>
                </a:solidFill>
                <a:latin typeface="Cambria" pitchFamily="18" charset="0"/>
              </a:rPr>
              <a:t> to all of humanity because he had been entrusted with a priceless gift, the only </a:t>
            </a:r>
            <a:r>
              <a:rPr lang="en-US" sz="2600" b="1" i="1" u="sng" dirty="0" smtClean="0">
                <a:solidFill>
                  <a:prstClr val="black"/>
                </a:solidFill>
                <a:latin typeface="Cambria" pitchFamily="18" charset="0"/>
              </a:rPr>
              <a:t>cure</a:t>
            </a:r>
            <a:r>
              <a:rPr lang="en-US" sz="2600" b="1" dirty="0" smtClean="0">
                <a:solidFill>
                  <a:prstClr val="black"/>
                </a:solidFill>
                <a:latin typeface="Cambria" pitchFamily="18" charset="0"/>
              </a:rPr>
              <a:t> for the deadly disease of sin(1:14-15).  Like Paul, whose who have accepted the free gift of eternal life have an </a:t>
            </a:r>
            <a:r>
              <a:rPr lang="en-US" sz="2600" b="1" i="1" u="sng" dirty="0" smtClean="0">
                <a:solidFill>
                  <a:prstClr val="black"/>
                </a:solidFill>
                <a:latin typeface="Cambria" pitchFamily="18" charset="0"/>
              </a:rPr>
              <a:t>obligation</a:t>
            </a:r>
            <a:r>
              <a:rPr lang="en-US" sz="2600" b="1" dirty="0" smtClean="0">
                <a:solidFill>
                  <a:prstClr val="black"/>
                </a:solidFill>
                <a:latin typeface="Cambria" pitchFamily="18" charset="0"/>
              </a:rPr>
              <a:t> to share it.</a:t>
            </a:r>
          </a:p>
          <a:p>
            <a:pPr marL="274320" lvl="1" indent="-274320">
              <a:spcAft>
                <a:spcPts val="1800"/>
              </a:spcAft>
              <a:buFont typeface="Arial" pitchFamily="34" charset="0"/>
              <a:buChar char="•"/>
            </a:pPr>
            <a:r>
              <a:rPr lang="en-US" sz="2600" b="1" dirty="0" smtClean="0">
                <a:solidFill>
                  <a:prstClr val="black"/>
                </a:solidFill>
                <a:latin typeface="Cambria" pitchFamily="18" charset="0"/>
              </a:rPr>
              <a:t>Share the fact that God has </a:t>
            </a:r>
            <a:r>
              <a:rPr lang="en-US" sz="2600" b="1" i="1" u="sng" dirty="0" smtClean="0">
                <a:solidFill>
                  <a:prstClr val="black"/>
                </a:solidFill>
                <a:latin typeface="Cambria" pitchFamily="18" charset="0"/>
              </a:rPr>
              <a:t>extended</a:t>
            </a:r>
            <a:r>
              <a:rPr lang="en-US" sz="2600" b="1" dirty="0" smtClean="0">
                <a:solidFill>
                  <a:prstClr val="black"/>
                </a:solidFill>
                <a:latin typeface="Cambria" pitchFamily="18" charset="0"/>
              </a:rPr>
              <a:t> the offer of salvation to everyone, whether privileged or poor.  Sharing the gospel will mean facing the same kinds of </a:t>
            </a:r>
            <a:r>
              <a:rPr lang="en-US" sz="2600" b="1" i="1" u="sng" dirty="0" smtClean="0">
                <a:solidFill>
                  <a:prstClr val="black"/>
                </a:solidFill>
                <a:latin typeface="Cambria" pitchFamily="18" charset="0"/>
              </a:rPr>
              <a:t>rejections</a:t>
            </a:r>
            <a:r>
              <a:rPr lang="en-US" sz="2600" b="1" dirty="0" smtClean="0">
                <a:solidFill>
                  <a:prstClr val="black"/>
                </a:solidFill>
                <a:latin typeface="Cambria" pitchFamily="18" charset="0"/>
              </a:rPr>
              <a:t> Paul faced, but we must remain steadfast, even if it means </a:t>
            </a:r>
            <a:r>
              <a:rPr lang="en-US" sz="2600" b="1" i="1" u="sng" dirty="0" smtClean="0">
                <a:solidFill>
                  <a:prstClr val="black"/>
                </a:solidFill>
                <a:latin typeface="Cambria" pitchFamily="18" charset="0"/>
              </a:rPr>
              <a:t>sacrificing</a:t>
            </a:r>
            <a:r>
              <a:rPr lang="en-US" sz="2600" b="1" dirty="0" smtClean="0">
                <a:solidFill>
                  <a:prstClr val="black"/>
                </a:solidFill>
                <a:latin typeface="Cambria" pitchFamily="18" charset="0"/>
              </a:rPr>
              <a:t> our lives. </a:t>
            </a:r>
          </a:p>
        </p:txBody>
      </p:sp>
      <p:grpSp>
        <p:nvGrpSpPr>
          <p:cNvPr id="2" name="Group 10"/>
          <p:cNvGrpSpPr/>
          <p:nvPr/>
        </p:nvGrpSpPr>
        <p:grpSpPr>
          <a:xfrm>
            <a:off x="304800" y="152401"/>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solidFill>
                  <a:prstClr val="black"/>
                </a:solidFill>
                <a:effectLst>
                  <a:outerShdw blurRad="38100" dist="38100" dir="2700000" algn="tl">
                    <a:srgbClr val="000000">
                      <a:alpha val="43137"/>
                    </a:srgbClr>
                  </a:outerShdw>
                </a:effectLst>
                <a:latin typeface="Georgia" pitchFamily="18" charset="0"/>
              </a:rPr>
              <a:t>4</a:t>
            </a:r>
            <a:r>
              <a:rPr lang="en-US" sz="2800" i="1" dirty="0" smtClean="0">
                <a:solidFill>
                  <a:prstClr val="black"/>
                </a:solidFill>
                <a:latin typeface="Georgia" pitchFamily="18" charset="0"/>
              </a:rPr>
              <a:t>There is one body and one Spirit, just as you were called to one hope when you were called; </a:t>
            </a:r>
            <a:r>
              <a:rPr lang="en-US" sz="2800" b="1" baseline="30000" dirty="0" smtClean="0">
                <a:solidFill>
                  <a:prstClr val="black"/>
                </a:solidFill>
                <a:effectLst>
                  <a:outerShdw blurRad="38100" dist="38100" dir="2700000" algn="tl">
                    <a:srgbClr val="000000">
                      <a:alpha val="43137"/>
                    </a:srgbClr>
                  </a:outerShdw>
                </a:effectLst>
                <a:latin typeface="Georgia" pitchFamily="18" charset="0"/>
              </a:rPr>
              <a:t>5</a:t>
            </a:r>
            <a:r>
              <a:rPr lang="en-US" sz="2800" i="1" dirty="0" smtClean="0">
                <a:solidFill>
                  <a:prstClr val="black"/>
                </a:solidFill>
                <a:latin typeface="Georgia" pitchFamily="18" charset="0"/>
              </a:rPr>
              <a:t>one Lord, one faith, one baptism; </a:t>
            </a:r>
            <a:r>
              <a:rPr lang="en-US" sz="2800" b="1" baseline="30000" dirty="0" smtClean="0">
                <a:solidFill>
                  <a:prstClr val="black"/>
                </a:solidFill>
                <a:effectLst>
                  <a:outerShdw blurRad="38100" dist="38100" dir="2700000" algn="tl">
                    <a:srgbClr val="000000">
                      <a:alpha val="43137"/>
                    </a:srgbClr>
                  </a:outerShdw>
                </a:effectLst>
                <a:latin typeface="Georgia" pitchFamily="18" charset="0"/>
              </a:rPr>
              <a:t>6</a:t>
            </a:r>
            <a:r>
              <a:rPr lang="en-US" sz="2800" i="1" dirty="0" smtClean="0">
                <a:solidFill>
                  <a:prstClr val="black"/>
                </a:solidFill>
                <a:latin typeface="Georgia" pitchFamily="18" charset="0"/>
              </a:rPr>
              <a:t>one God and Father of all, who is over all and through all and in all.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a:spcBef>
                  <a:spcPct val="0"/>
                </a:spcBef>
                <a:defRPr/>
              </a:pP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4:4 – 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Galatians Map 1.png"/>
          <p:cNvPicPr>
            <a:picLocks noChangeAspect="1"/>
          </p:cNvPicPr>
          <p:nvPr/>
        </p:nvPicPr>
        <p:blipFill rotWithShape="1">
          <a:blip r:embed="rId2" cstate="print">
            <a:extLst>
              <a:ext uri="{28A0092B-C50C-407E-A947-70E740481C1C}">
                <a14:useLocalDpi xmlns:a14="http://schemas.microsoft.com/office/drawing/2010/main" xmlns="" val="0"/>
              </a:ext>
            </a:extLst>
          </a:blip>
          <a:srcRect l="2916" t="12115" r="2905" b="12073"/>
          <a:stretch/>
        </p:blipFill>
        <p:spPr>
          <a:xfrm>
            <a:off x="0" y="0"/>
            <a:ext cx="9144000" cy="6905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072167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world honors and rewards high achievement.  Trophies, medals, plaques, and awards are given to those who stand out among the crowd.  Though there’s nothing inherently wrong with appreciating and applauding great accomplishments, these accolades can be very deceptive, leading many to believe that their earthly successes and temporal earnings can somehow translate into heavenly merits or eternal rewards.   </a:t>
            </a:r>
            <a:endParaRPr lang="en-US" sz="2400" b="1" i="1" dirty="0" smtClean="0">
              <a:latin typeface="Cambria" pitchFamily="18" charset="0"/>
            </a:endParaRPr>
          </a:p>
          <a:p>
            <a:pPr indent="457200">
              <a:spcAft>
                <a:spcPts val="1200"/>
              </a:spcAft>
            </a:pPr>
            <a:r>
              <a:rPr lang="en-US" sz="2400" b="1" dirty="0" smtClean="0">
                <a:latin typeface="Cambria" pitchFamily="18" charset="0"/>
              </a:rPr>
              <a:t>Among the many worldly messages we’re tempted to believe, the one that emphasizes self-promotion—that is, finding confidence in our own pedigrees and achievements—can be the most alluring.  In such a world, how desperately we need God’s truth!</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50000"/>
          </a:schemeClr>
        </a:solidFill>
        <a:effectLst/>
      </p:bgPr>
    </p:bg>
    <p:spTree>
      <p:nvGrpSpPr>
        <p:cNvPr id="1" name=""/>
        <p:cNvGrpSpPr/>
        <p:nvPr/>
      </p:nvGrpSpPr>
      <p:grpSpPr>
        <a:xfrm>
          <a:off x="0" y="0"/>
          <a:ext cx="0" cy="0"/>
          <a:chOff x="0" y="0"/>
          <a:chExt cx="0" cy="0"/>
        </a:xfrm>
      </p:grpSpPr>
      <p:sp>
        <p:nvSpPr>
          <p:cNvPr id="2" name="TextBox 1">
            <a:hlinkClick r:id="rId2"/>
          </p:cNvPr>
          <p:cNvSpPr txBox="1"/>
          <p:nvPr/>
        </p:nvSpPr>
        <p:spPr>
          <a:xfrm>
            <a:off x="1295400" y="3810000"/>
            <a:ext cx="6858000" cy="523220"/>
          </a:xfrm>
          <a:prstGeom prst="rect">
            <a:avLst/>
          </a:prstGeom>
          <a:noFill/>
        </p:spPr>
        <p:txBody>
          <a:bodyPr wrap="square" rtlCol="0">
            <a:spAutoFit/>
          </a:bodyPr>
          <a:lstStyle/>
          <a:p>
            <a:pPr algn="ctr"/>
            <a:r>
              <a:rPr lang="en-US" sz="2800" b="1" dirty="0" smtClean="0">
                <a:solidFill>
                  <a:prstClr val="white"/>
                </a:solidFill>
                <a:latin typeface="Cambria" pitchFamily="18" charset="0"/>
                <a:hlinkClick r:id="rId2"/>
              </a:rPr>
              <a:t>https://youtu.be/vmx4UjRFp0M</a:t>
            </a:r>
            <a:endParaRPr lang="en-US" sz="2800" b="1" dirty="0" smtClean="0">
              <a:solidFill>
                <a:prstClr val="white"/>
              </a:solidFill>
              <a:latin typeface="Cambria" pitchFamily="18" charset="0"/>
            </a:endParaRPr>
          </a:p>
        </p:txBody>
      </p:sp>
      <p:sp>
        <p:nvSpPr>
          <p:cNvPr id="3" name="TextBox 2"/>
          <p:cNvSpPr txBox="1"/>
          <p:nvPr/>
        </p:nvSpPr>
        <p:spPr>
          <a:xfrm>
            <a:off x="914400" y="1676400"/>
            <a:ext cx="7467600" cy="1569660"/>
          </a:xfrm>
          <a:prstGeom prst="rect">
            <a:avLst/>
          </a:prstGeom>
          <a:noFill/>
        </p:spPr>
        <p:txBody>
          <a:bodyPr wrap="square" rtlCol="0">
            <a:spAutoFit/>
          </a:bodyPr>
          <a:lstStyle/>
          <a:p>
            <a:pPr algn="ctr"/>
            <a:r>
              <a:rPr lang="en-US" sz="3200" b="1" dirty="0" smtClean="0">
                <a:solidFill>
                  <a:prstClr val="black"/>
                </a:solidFill>
                <a:effectLst>
                  <a:outerShdw blurRad="38100" dist="38100" dir="2700000" algn="tl">
                    <a:srgbClr val="000000">
                      <a:alpha val="43137"/>
                    </a:srgbClr>
                  </a:outerShdw>
                </a:effectLst>
                <a:latin typeface="Cambria" pitchFamily="18" charset="0"/>
              </a:rPr>
              <a:t>An overview</a:t>
            </a:r>
          </a:p>
          <a:p>
            <a:pPr algn="ctr"/>
            <a:r>
              <a:rPr lang="en-US" sz="3200" b="1" dirty="0" smtClean="0">
                <a:solidFill>
                  <a:prstClr val="black"/>
                </a:solidFill>
                <a:effectLst>
                  <a:outerShdw blurRad="38100" dist="38100" dir="2700000" algn="tl">
                    <a:srgbClr val="000000">
                      <a:alpha val="43137"/>
                    </a:srgbClr>
                  </a:outerShdw>
                </a:effectLst>
                <a:latin typeface="Cambria" pitchFamily="18" charset="0"/>
              </a:rPr>
              <a:t>of the</a:t>
            </a:r>
          </a:p>
          <a:p>
            <a:pPr algn="ctr"/>
            <a:r>
              <a:rPr lang="en-US" sz="3200" b="1" dirty="0" smtClean="0">
                <a:solidFill>
                  <a:prstClr val="black"/>
                </a:solidFill>
                <a:effectLst>
                  <a:outerShdw blurRad="38100" dist="38100" dir="2700000" algn="tl">
                    <a:srgbClr val="000000">
                      <a:alpha val="43137"/>
                    </a:srgbClr>
                  </a:outerShdw>
                </a:effectLst>
                <a:latin typeface="Cambria" pitchFamily="18" charset="0"/>
              </a:rPr>
              <a:t>Book of Galatians</a:t>
            </a:r>
            <a:endParaRPr lang="en-US" sz="3200" b="1" dirty="0">
              <a:solidFill>
                <a:prstClr val="black"/>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Hebrews</a:t>
            </a:r>
          </a:p>
        </p:txBody>
      </p:sp>
      <p:pic>
        <p:nvPicPr>
          <p:cNvPr id="5" name="Picture 3" descr="Scroll.png"/>
          <p:cNvPicPr>
            <a:picLocks noChangeAspect="1"/>
          </p:cNvPicPr>
          <p:nvPr/>
        </p:nvPicPr>
        <p:blipFill>
          <a:blip r:embed="rId3" cstate="print"/>
          <a:srcRect/>
          <a:stretch>
            <a:fillRect/>
          </a:stretch>
        </p:blipFill>
        <p:spPr bwMode="auto">
          <a:xfrm>
            <a:off x="7145338" y="390526"/>
            <a:ext cx="1524000" cy="774700"/>
          </a:xfrm>
          <a:prstGeom prst="rect">
            <a:avLst/>
          </a:prstGeom>
          <a:noFill/>
          <a:ln w="9525">
            <a:noFill/>
            <a:miter lim="800000"/>
            <a:headEnd/>
            <a:tailEnd/>
          </a:ln>
          <a:effectLst>
            <a:outerShdw dist="38100" dir="2700000" rotWithShape="0">
              <a:srgbClr val="808080">
                <a:alpha val="42998"/>
              </a:srgbClr>
            </a:outerShdw>
          </a:effectLst>
        </p:spPr>
      </p:pic>
      <p:grpSp>
        <p:nvGrpSpPr>
          <p:cNvPr id="2" name="Group 5"/>
          <p:cNvGrpSpPr/>
          <p:nvPr/>
        </p:nvGrpSpPr>
        <p:grpSpPr>
          <a:xfrm>
            <a:off x="6019800" y="1295401"/>
            <a:ext cx="2819400" cy="4377149"/>
            <a:chOff x="5761816" y="1295400"/>
            <a:chExt cx="3077384" cy="4780368"/>
          </a:xfrm>
        </p:grpSpPr>
        <p:pic>
          <p:nvPicPr>
            <p:cNvPr id="8" name="Picture 7" descr="Picture-Paul-3.jpg"/>
            <p:cNvPicPr>
              <a:picLocks noChangeAspect="1"/>
            </p:cNvPicPr>
            <p:nvPr/>
          </p:nvPicPr>
          <p:blipFill>
            <a:blip r:embed="rId4" cstate="print"/>
            <a:stretch>
              <a:fillRect/>
            </a:stretch>
          </p:blipFill>
          <p:spPr>
            <a:xfrm>
              <a:off x="5761816" y="1295400"/>
              <a:ext cx="3052445" cy="4191000"/>
            </a:xfrm>
            <a:prstGeom prst="rect">
              <a:avLst/>
            </a:prstGeom>
          </p:spPr>
        </p:pic>
        <p:sp>
          <p:nvSpPr>
            <p:cNvPr id="9" name="TextBox 8"/>
            <p:cNvSpPr txBox="1">
              <a:spLocks noChangeArrowheads="1"/>
            </p:cNvSpPr>
            <p:nvPr/>
          </p:nvSpPr>
          <p:spPr bwMode="auto">
            <a:xfrm>
              <a:off x="5791200" y="5638800"/>
              <a:ext cx="3048000" cy="436968"/>
            </a:xfrm>
            <a:prstGeom prst="rect">
              <a:avLst/>
            </a:prstGeom>
            <a:noFill/>
            <a:ln w="9525">
              <a:noFill/>
              <a:miter lim="800000"/>
              <a:headEnd/>
              <a:tailEnd/>
            </a:ln>
          </p:spPr>
          <p:txBody>
            <a:bodyPr wrap="square">
              <a:spAutoFit/>
            </a:bodyPr>
            <a:lstStyle/>
            <a:p>
              <a:pPr algn="ctr" eaLnBrk="0" hangingPunct="0"/>
              <a:r>
                <a:rPr lang="en-US" sz="2000" b="1" dirty="0" smtClean="0">
                  <a:solidFill>
                    <a:prstClr val="black"/>
                  </a:solidFill>
                  <a:effectLst>
                    <a:outerShdw blurRad="38100" dist="38100" dir="2700000" algn="tl">
                      <a:srgbClr val="000000">
                        <a:alpha val="43137"/>
                      </a:srgbClr>
                    </a:outerShdw>
                  </a:effectLst>
                  <a:latin typeface="Franklin Gothic Medium"/>
                </a:rPr>
                <a:t>Apostle Paul</a:t>
              </a:r>
              <a:endParaRPr lang="en-US" sz="2000" b="1" dirty="0">
                <a:solidFill>
                  <a:prstClr val="black"/>
                </a:solidFill>
                <a:effectLst>
                  <a:outerShdw blurRad="38100" dist="38100" dir="2700000" algn="tl">
                    <a:srgbClr val="000000">
                      <a:alpha val="43137"/>
                    </a:srgbClr>
                  </a:outerShdw>
                </a:effectLst>
                <a:latin typeface="Franklin Gothic Medium"/>
              </a:endParaRPr>
            </a:p>
          </p:txBody>
        </p:sp>
      </p:gr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Hebrews</a:t>
            </a:r>
          </a:p>
        </p:txBody>
      </p:sp>
      <p:pic>
        <p:nvPicPr>
          <p:cNvPr id="5" name="Picture 3" descr="Scroll.png"/>
          <p:cNvPicPr>
            <a:picLocks noChangeAspect="1"/>
          </p:cNvPicPr>
          <p:nvPr/>
        </p:nvPicPr>
        <p:blipFill>
          <a:blip r:embed="rId3" cstate="print"/>
          <a:srcRect/>
          <a:stretch>
            <a:fillRect/>
          </a:stretch>
        </p:blipFill>
        <p:spPr bwMode="auto">
          <a:xfrm>
            <a:off x="7145338" y="390526"/>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7" name="Rectangle 13"/>
          <p:cNvSpPr>
            <a:spLocks noGrp="1" noChangeArrowheads="1"/>
          </p:cNvSpPr>
          <p:nvPr>
            <p:ph idx="1"/>
          </p:nvPr>
        </p:nvSpPr>
        <p:spPr>
          <a:xfrm>
            <a:off x="304800" y="1371601"/>
            <a:ext cx="5867400" cy="5293757"/>
          </a:xfrm>
        </p:spPr>
        <p:txBody>
          <a:bodyPr wrap="square">
            <a:spAutoFit/>
          </a:bodyPr>
          <a:lstStyle/>
          <a:p>
            <a:pPr marL="274320" indent="-274320">
              <a:lnSpc>
                <a:spcPct val="110000"/>
              </a:lnSpc>
              <a:spcBef>
                <a:spcPts val="0"/>
              </a:spcBef>
              <a:spcAft>
                <a:spcPts val="18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Why:</a:t>
            </a:r>
            <a:r>
              <a:rPr lang="en-US" sz="2800" b="1" dirty="0" smtClean="0">
                <a:solidFill>
                  <a:schemeClr val="tx1"/>
                </a:solidFill>
                <a:latin typeface="Cambria" pitchFamily="18" charset="0"/>
              </a:rPr>
              <a:t>  To emphasize the superiority of Christ over the Old Covenant. </a:t>
            </a:r>
          </a:p>
          <a:p>
            <a:pPr marL="274320" indent="-274320">
              <a:lnSpc>
                <a:spcPct val="110000"/>
              </a:lnSpc>
              <a:spcBef>
                <a:spcPts val="0"/>
              </a:spcBef>
              <a:spcAft>
                <a:spcPts val="18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Synopsis:</a:t>
            </a:r>
            <a:r>
              <a:rPr lang="en-US" sz="2800" b="1" dirty="0" smtClean="0">
                <a:solidFill>
                  <a:schemeClr val="tx1"/>
                </a:solidFill>
                <a:latin typeface="Cambria" pitchFamily="18" charset="0"/>
              </a:rPr>
              <a:t>  Jesus is </a:t>
            </a:r>
            <a:r>
              <a:rPr lang="en-US" sz="2800" b="1" u="sng" dirty="0" smtClean="0">
                <a:solidFill>
                  <a:schemeClr val="tx1"/>
                </a:solidFill>
                <a:latin typeface="Cambria" pitchFamily="18" charset="0"/>
              </a:rPr>
              <a:t>better</a:t>
            </a:r>
            <a:r>
              <a:rPr lang="en-US" sz="2800" b="1" dirty="0" smtClean="0">
                <a:solidFill>
                  <a:schemeClr val="tx1"/>
                </a:solidFill>
                <a:latin typeface="Cambria" pitchFamily="18" charset="0"/>
              </a:rPr>
              <a:t> than any Old Testament person or sacrifice. </a:t>
            </a:r>
          </a:p>
          <a:p>
            <a:pPr marL="274320" indent="-274320">
              <a:lnSpc>
                <a:spcPct val="110000"/>
              </a:lnSpc>
              <a:spcBef>
                <a:spcPts val="0"/>
              </a:spcBef>
              <a:spcAft>
                <a:spcPts val="18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Comparison:  </a:t>
            </a:r>
            <a:r>
              <a:rPr lang="en-US" sz="2800" b="1" dirty="0" smtClean="0">
                <a:solidFill>
                  <a:schemeClr val="tx1"/>
                </a:solidFill>
                <a:latin typeface="Cambria" pitchFamily="18" charset="0"/>
              </a:rPr>
              <a:t>The book of </a:t>
            </a:r>
            <a:r>
              <a:rPr lang="en-US" sz="2800" b="1" u="sng" dirty="0" smtClean="0">
                <a:solidFill>
                  <a:schemeClr val="tx1"/>
                </a:solidFill>
                <a:latin typeface="Cambria" pitchFamily="18" charset="0"/>
              </a:rPr>
              <a:t>Hebrews</a:t>
            </a:r>
            <a:r>
              <a:rPr lang="en-US" sz="2800" b="1" dirty="0" smtClean="0">
                <a:solidFill>
                  <a:schemeClr val="tx1"/>
                </a:solidFill>
                <a:latin typeface="Cambria" pitchFamily="18" charset="0"/>
              </a:rPr>
              <a:t> is the “Gospel for the Jews” just as the Book of </a:t>
            </a:r>
            <a:r>
              <a:rPr lang="en-US" sz="2800" b="1" u="sng" dirty="0" smtClean="0">
                <a:solidFill>
                  <a:schemeClr val="tx1"/>
                </a:solidFill>
                <a:latin typeface="Cambria" pitchFamily="18" charset="0"/>
              </a:rPr>
              <a:t>Romans</a:t>
            </a:r>
            <a:r>
              <a:rPr lang="en-US" sz="2800" b="1" dirty="0" smtClean="0">
                <a:solidFill>
                  <a:schemeClr val="tx1"/>
                </a:solidFill>
                <a:latin typeface="Cambria" pitchFamily="18" charset="0"/>
              </a:rPr>
              <a:t> is the “Gospel for the Gentiles.”</a:t>
            </a:r>
          </a:p>
        </p:txBody>
      </p:sp>
      <p:grpSp>
        <p:nvGrpSpPr>
          <p:cNvPr id="2" name="Group 9"/>
          <p:cNvGrpSpPr/>
          <p:nvPr/>
        </p:nvGrpSpPr>
        <p:grpSpPr>
          <a:xfrm>
            <a:off x="6172200" y="1295401"/>
            <a:ext cx="2692544" cy="4495133"/>
            <a:chOff x="6172200" y="1295400"/>
            <a:chExt cx="2692544" cy="4495133"/>
          </a:xfrm>
        </p:grpSpPr>
        <p:sp>
          <p:nvSpPr>
            <p:cNvPr id="8" name="TextBox 7"/>
            <p:cNvSpPr txBox="1">
              <a:spLocks noChangeArrowheads="1"/>
            </p:cNvSpPr>
            <p:nvPr/>
          </p:nvSpPr>
          <p:spPr bwMode="auto">
            <a:xfrm>
              <a:off x="6172200" y="5390423"/>
              <a:ext cx="2692544" cy="400110"/>
            </a:xfrm>
            <a:prstGeom prst="rect">
              <a:avLst/>
            </a:prstGeom>
            <a:noFill/>
            <a:ln w="9525">
              <a:noFill/>
              <a:miter lim="800000"/>
              <a:headEnd/>
              <a:tailEnd/>
            </a:ln>
          </p:spPr>
          <p:txBody>
            <a:bodyPr wrap="square">
              <a:spAutoFit/>
            </a:bodyPr>
            <a:lstStyle/>
            <a:p>
              <a:pPr algn="ctr" eaLnBrk="0" hangingPunct="0"/>
              <a:r>
                <a:rPr lang="en-US" sz="2000" b="1" dirty="0" smtClean="0">
                  <a:solidFill>
                    <a:prstClr val="black"/>
                  </a:solidFill>
                  <a:effectLst>
                    <a:outerShdw blurRad="38100" dist="38100" dir="2700000" algn="tl">
                      <a:srgbClr val="000000">
                        <a:alpha val="43137"/>
                      </a:srgbClr>
                    </a:outerShdw>
                  </a:effectLst>
                  <a:latin typeface="Franklin Gothic Medium"/>
                  <a:cs typeface="Arial" pitchFamily="34" charset="0"/>
                </a:rPr>
                <a:t>Apostle Paul</a:t>
              </a:r>
              <a:endParaRPr lang="en-US" sz="2000" b="1" dirty="0">
                <a:solidFill>
                  <a:prstClr val="black"/>
                </a:solidFill>
                <a:effectLst>
                  <a:outerShdw blurRad="38100" dist="38100" dir="2700000" algn="tl">
                    <a:srgbClr val="000000">
                      <a:alpha val="43137"/>
                    </a:srgbClr>
                  </a:outerShdw>
                </a:effectLst>
                <a:latin typeface="Franklin Gothic Medium"/>
                <a:cs typeface="Arial" pitchFamily="34" charset="0"/>
              </a:endParaRPr>
            </a:p>
          </p:txBody>
        </p:sp>
        <p:pic>
          <p:nvPicPr>
            <p:cNvPr id="9" name="Picture 8" descr="Picture-Paul-5.jpg"/>
            <p:cNvPicPr>
              <a:picLocks noChangeAspect="1"/>
            </p:cNvPicPr>
            <p:nvPr/>
          </p:nvPicPr>
          <p:blipFill>
            <a:blip r:embed="rId4" cstate="print"/>
            <a:stretch>
              <a:fillRect/>
            </a:stretch>
          </p:blipFill>
          <p:spPr>
            <a:xfrm>
              <a:off x="6237062" y="1295400"/>
              <a:ext cx="2627682" cy="3927278"/>
            </a:xfrm>
            <a:prstGeom prst="rect">
              <a:avLst/>
            </a:prstGeom>
            <a:ln>
              <a:noFill/>
            </a:ln>
            <a:effectLst>
              <a:outerShdw blurRad="190500" algn="tl" rotWithShape="0">
                <a:srgbClr val="000000">
                  <a:alpha val="70000"/>
                </a:srgbClr>
              </a:outerShdw>
            </a:effectLst>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6019800" y="5867400"/>
            <a:ext cx="2819400" cy="400110"/>
          </a:xfrm>
          <a:prstGeom prst="rect">
            <a:avLst/>
          </a:prstGeom>
          <a:noFill/>
          <a:ln w="9525">
            <a:noFill/>
            <a:miter lim="800000"/>
            <a:headEnd/>
            <a:tailEnd/>
          </a:ln>
        </p:spPr>
        <p:txBody>
          <a:bodyPr wrap="square">
            <a:spAutoFit/>
          </a:bodyPr>
          <a:lstStyle/>
          <a:p>
            <a:pPr algn="ctr" eaLnBrk="0" hangingPunct="0"/>
            <a:r>
              <a:rPr lang="en-US" sz="2000" b="1" dirty="0" smtClean="0">
                <a:solidFill>
                  <a:prstClr val="black"/>
                </a:solidFill>
                <a:effectLst>
                  <a:outerShdw blurRad="38100" dist="38100" dir="2700000" algn="tl">
                    <a:srgbClr val="000000">
                      <a:alpha val="43137"/>
                    </a:srgbClr>
                  </a:outerShdw>
                </a:effectLst>
                <a:latin typeface="Franklin Gothic Medium"/>
                <a:cs typeface="Arial" pitchFamily="34" charset="0"/>
              </a:rPr>
              <a:t>Apostle Paul</a:t>
            </a:r>
            <a:endParaRPr lang="en-US" sz="2000" b="1" dirty="0">
              <a:solidFill>
                <a:prstClr val="black"/>
              </a:solidFill>
              <a:effectLst>
                <a:outerShdw blurRad="38100" dist="38100" dir="2700000" algn="tl">
                  <a:srgbClr val="000000">
                    <a:alpha val="43137"/>
                  </a:srgbClr>
                </a:outerShdw>
              </a:effectLst>
              <a:latin typeface="Franklin Gothic Medium"/>
              <a:cs typeface="Arial" pitchFamily="34" charset="0"/>
            </a:endParaRPr>
          </a:p>
        </p:txBody>
      </p:sp>
      <p:sp>
        <p:nvSpPr>
          <p:cNvPr id="9" name="Title 1"/>
          <p:cNvSpPr>
            <a:spLocks noGrp="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Hebrews</a:t>
            </a:r>
          </a:p>
        </p:txBody>
      </p:sp>
      <p:pic>
        <p:nvPicPr>
          <p:cNvPr id="11" name="Picture 3" descr="Scroll.png"/>
          <p:cNvPicPr>
            <a:picLocks noChangeAspect="1"/>
          </p:cNvPicPr>
          <p:nvPr/>
        </p:nvPicPr>
        <p:blipFill>
          <a:blip r:embed="rId3" cstate="print"/>
          <a:srcRect/>
          <a:stretch>
            <a:fillRect/>
          </a:stretch>
        </p:blipFill>
        <p:spPr bwMode="auto">
          <a:xfrm>
            <a:off x="7145338" y="390526"/>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2" name="Picture 11" descr="Picture-Paul-6.jpg"/>
          <p:cNvPicPr>
            <a:picLocks noChangeAspect="1"/>
          </p:cNvPicPr>
          <p:nvPr/>
        </p:nvPicPr>
        <p:blipFill>
          <a:blip r:embed="rId4" cstate="print"/>
          <a:stretch>
            <a:fillRect/>
          </a:stretch>
        </p:blipFill>
        <p:spPr>
          <a:xfrm>
            <a:off x="6019800" y="1295400"/>
            <a:ext cx="2867690" cy="4383683"/>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304800" y="1295401"/>
            <a:ext cx="5334000" cy="3801041"/>
          </a:xfrm>
          <a:prstGeom prst="rect">
            <a:avLst/>
          </a:prstGeom>
          <a:noFill/>
          <a:effectLst/>
        </p:spPr>
        <p:txBody>
          <a:bodyPr wrap="square" rtlCol="0">
            <a:spAutoFit/>
          </a:bodyPr>
          <a:lstStyle/>
          <a:p>
            <a:pP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Central Message:  </a:t>
            </a:r>
          </a:p>
          <a:p>
            <a:pPr marL="182880" indent="-182880">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a:t>
            </a:r>
            <a:r>
              <a:rPr lang="en-US" sz="2800" b="1" i="1" dirty="0" smtClean="0">
                <a:solidFill>
                  <a:prstClr val="black"/>
                </a:solidFill>
                <a:effectLst>
                  <a:outerShdw blurRad="38100" dist="38100" dir="2700000" algn="tl">
                    <a:srgbClr val="000000">
                      <a:alpha val="43137"/>
                    </a:srgbClr>
                  </a:outerShdw>
                </a:effectLst>
                <a:latin typeface="Cambria" pitchFamily="18" charset="0"/>
              </a:rPr>
              <a:t>“For by one offering, He has perfected forever them that are sanctified . . . There is no more offering for sin.” </a:t>
            </a:r>
          </a:p>
          <a:p>
            <a:pPr marL="182880" indent="-182880">
              <a:spcAft>
                <a:spcPts val="1800"/>
              </a:spcAft>
            </a:pPr>
            <a:r>
              <a:rPr lang="en-US" sz="2800" b="1" i="1" dirty="0" smtClean="0">
                <a:solidFill>
                  <a:prstClr val="black"/>
                </a:solidFill>
                <a:effectLst>
                  <a:outerShdw blurRad="38100" dist="38100" dir="2700000" algn="tl">
                    <a:srgbClr val="000000">
                      <a:alpha val="43137"/>
                    </a:srgbClr>
                  </a:outerShdw>
                </a:effectLst>
                <a:latin typeface="Cambria" pitchFamily="18" charset="0"/>
              </a:rPr>
              <a:t> </a:t>
            </a:r>
            <a:r>
              <a:rPr lang="en-US" sz="2800" b="1" i="1" dirty="0" smtClean="0">
                <a:solidFill>
                  <a:prstClr val="black"/>
                </a:solidFill>
                <a:latin typeface="Cambria" pitchFamily="18" charset="0"/>
              </a:rPr>
              <a:t>                             </a:t>
            </a:r>
            <a:r>
              <a:rPr lang="en-US" sz="2400" b="1" dirty="0" smtClean="0">
                <a:solidFill>
                  <a:prstClr val="black"/>
                </a:solidFill>
                <a:latin typeface="Cambria" pitchFamily="18" charset="0"/>
              </a:rPr>
              <a:t>Hebrews 10:14, 18</a:t>
            </a:r>
            <a:r>
              <a:rPr lang="en-US" sz="2800" b="1" dirty="0" smtClean="0">
                <a:solidFill>
                  <a:prstClr val="black"/>
                </a:solidFill>
                <a:latin typeface="Cambria" pitchFamily="18" charset="0"/>
              </a:rPr>
              <a:t> </a:t>
            </a:r>
          </a:p>
          <a:p>
            <a:pPr marL="182880" indent="-182880">
              <a:spcAft>
                <a:spcPts val="1800"/>
              </a:spcAft>
            </a:pPr>
            <a:endParaRPr lang="en-US" sz="2800" b="1" dirty="0" smtClean="0">
              <a:solidFill>
                <a:prstClr val="black"/>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10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Picture 2" descr="The Whole Armour of God, The that ye may be able to stand against the wiles"/>
          <p:cNvPicPr>
            <a:picLocks noChangeAspect="1" noChangeArrowheads="1"/>
          </p:cNvPicPr>
          <p:nvPr/>
        </p:nvPicPr>
        <p:blipFill>
          <a:blip r:embed="rId2" cstate="print"/>
          <a:srcRect b="3347"/>
          <a:stretch>
            <a:fillRect/>
          </a:stretch>
        </p:blipFill>
        <p:spPr bwMode="auto">
          <a:xfrm>
            <a:off x="1676400" y="152400"/>
            <a:ext cx="5486400" cy="654591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descr="1 - 3-14 Christ.jpg"/>
          <p:cNvPicPr>
            <a:picLocks noChangeAspect="1"/>
          </p:cNvPicPr>
          <p:nvPr/>
        </p:nvPicPr>
        <p:blipFill>
          <a:blip r:embed="rId2" cstate="print"/>
          <a:stretch>
            <a:fillRect/>
          </a:stretch>
        </p:blipFill>
        <p:spPr>
          <a:xfrm>
            <a:off x="304800" y="228600"/>
            <a:ext cx="85344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066800"/>
            <a:ext cx="7467600" cy="4924425"/>
          </a:xfrm>
          <a:prstGeom prst="rect">
            <a:avLst/>
          </a:prstGeom>
          <a:noFill/>
        </p:spPr>
        <p:txBody>
          <a:bodyPr wrap="square" rtlCol="0">
            <a:spAutoFit/>
          </a:bodyPr>
          <a:lstStyle/>
          <a:p>
            <a:pPr algn="ctr">
              <a:spcAft>
                <a:spcPts val="1200"/>
              </a:spcAft>
            </a:pPr>
            <a:r>
              <a:rPr lang="en-US" sz="6000" dirty="0" smtClean="0">
                <a:solidFill>
                  <a:srgbClr val="FFFF00"/>
                </a:solidFill>
                <a:latin typeface="Matura MT Script Capitals" pitchFamily="66" charset="0"/>
              </a:rPr>
              <a:t>Summer Break</a:t>
            </a:r>
          </a:p>
          <a:p>
            <a:pPr algn="ctr">
              <a:spcAft>
                <a:spcPts val="1200"/>
              </a:spcAft>
            </a:pPr>
            <a:endParaRPr lang="en-US" sz="4000" b="1" dirty="0" smtClean="0">
              <a:solidFill>
                <a:srgbClr val="FFFF00"/>
              </a:solidFill>
              <a:effectLst>
                <a:outerShdw blurRad="38100" dist="38100" dir="2700000" algn="tl">
                  <a:srgbClr val="000000">
                    <a:alpha val="43137"/>
                  </a:srgbClr>
                </a:outerShdw>
              </a:effectLst>
              <a:latin typeface="Cambria" pitchFamily="18" charset="0"/>
            </a:endParaRPr>
          </a:p>
          <a:p>
            <a:pPr algn="ctr">
              <a:spcAft>
                <a:spcPts val="1200"/>
              </a:spcAft>
            </a:pPr>
            <a:r>
              <a:rPr lang="en-US" b="1" dirty="0" smtClean="0">
                <a:solidFill>
                  <a:srgbClr val="FFFF00"/>
                </a:solidFill>
                <a:effectLst>
                  <a:outerShdw blurRad="38100" dist="38100" dir="2700000" algn="tl">
                    <a:srgbClr val="000000">
                      <a:alpha val="43137"/>
                    </a:srgbClr>
                  </a:outerShdw>
                </a:effectLst>
                <a:latin typeface="Cambria" pitchFamily="18" charset="0"/>
              </a:rPr>
              <a:t>  </a:t>
            </a:r>
            <a:r>
              <a:rPr lang="en-US" sz="4400" b="1" dirty="0" smtClean="0">
                <a:solidFill>
                  <a:prstClr val="white"/>
                </a:solidFill>
                <a:effectLst>
                  <a:outerShdw blurRad="38100" dist="38100" dir="2700000" algn="tl">
                    <a:srgbClr val="000000">
                      <a:alpha val="43137"/>
                    </a:srgbClr>
                  </a:outerShdw>
                </a:effectLst>
                <a:latin typeface="Cambria" pitchFamily="18" charset="0"/>
              </a:rPr>
              <a:t>No Bible Study</a:t>
            </a:r>
            <a:endParaRPr lang="en-US" b="1" dirty="0" smtClean="0">
              <a:solidFill>
                <a:prstClr val="white"/>
              </a:solidFill>
              <a:effectLst>
                <a:outerShdw blurRad="38100" dist="38100" dir="2700000" algn="tl">
                  <a:srgbClr val="000000">
                    <a:alpha val="43137"/>
                  </a:srgbClr>
                </a:outerShdw>
              </a:effectLst>
              <a:latin typeface="Cambria" pitchFamily="18" charset="0"/>
            </a:endParaRPr>
          </a:p>
          <a:p>
            <a:pPr algn="ctr">
              <a:spcAft>
                <a:spcPts val="1200"/>
              </a:spcAft>
            </a:pPr>
            <a:endParaRPr lang="en-US" sz="1600" b="1" dirty="0" smtClean="0">
              <a:solidFill>
                <a:srgbClr val="FFFF00"/>
              </a:solidFill>
              <a:effectLst>
                <a:outerShdw blurRad="38100" dist="38100" dir="2700000" algn="tl">
                  <a:srgbClr val="000000">
                    <a:alpha val="43137"/>
                  </a:srgbClr>
                </a:outerShdw>
              </a:effectLst>
              <a:latin typeface="Cambria" pitchFamily="18" charset="0"/>
            </a:endParaRPr>
          </a:p>
          <a:p>
            <a:pPr algn="ctr">
              <a:spcAft>
                <a:spcPts val="1200"/>
              </a:spcAft>
            </a:pPr>
            <a:r>
              <a:rPr lang="en-US" sz="4000" b="1" i="1" dirty="0" smtClean="0">
                <a:solidFill>
                  <a:srgbClr val="FFFF00"/>
                </a:solidFill>
                <a:effectLst>
                  <a:outerShdw blurRad="38100" dist="38100" dir="2700000" algn="tl">
                    <a:srgbClr val="000000">
                      <a:alpha val="43137"/>
                    </a:srgbClr>
                  </a:outerShdw>
                </a:effectLst>
                <a:latin typeface="Lucida Calligraphy" pitchFamily="66" charset="0"/>
              </a:rPr>
              <a:t>until</a:t>
            </a:r>
          </a:p>
          <a:p>
            <a:pPr algn="ctr">
              <a:spcAft>
                <a:spcPts val="1200"/>
              </a:spcAft>
            </a:pPr>
            <a:endParaRPr lang="en-US" sz="1600" b="1" dirty="0" smtClean="0">
              <a:solidFill>
                <a:prstClr val="white"/>
              </a:solidFill>
              <a:effectLst>
                <a:outerShdw blurRad="38100" dist="38100" dir="2700000" algn="tl">
                  <a:srgbClr val="000000">
                    <a:alpha val="43137"/>
                  </a:srgbClr>
                </a:outerShdw>
              </a:effectLst>
              <a:latin typeface="Cambria" pitchFamily="18" charset="0"/>
            </a:endParaRPr>
          </a:p>
          <a:p>
            <a:pPr algn="ctr">
              <a:spcAft>
                <a:spcPts val="1200"/>
              </a:spcAft>
            </a:pPr>
            <a:r>
              <a:rPr lang="en-US" sz="4000" b="1" dirty="0" smtClean="0">
                <a:solidFill>
                  <a:prstClr val="white"/>
                </a:solidFill>
                <a:effectLst>
                  <a:outerShdw blurRad="38100" dist="38100" dir="2700000" algn="tl">
                    <a:srgbClr val="000000">
                      <a:alpha val="43137"/>
                    </a:srgbClr>
                  </a:outerShdw>
                </a:effectLst>
                <a:latin typeface="Cambria" pitchFamily="18" charset="0"/>
              </a:rPr>
              <a:t>7 September 2022</a:t>
            </a:r>
            <a:endParaRPr lang="en-US" sz="4000" b="1" dirty="0">
              <a:solidFill>
                <a:prstClr val="white"/>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nodeType="after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par>
                          <p:cTn id="15" fill="hold">
                            <p:stCondLst>
                              <p:cond delay="4000"/>
                            </p:stCondLst>
                            <p:childTnLst>
                              <p:par>
                                <p:cTn id="16" presetID="22" presetClass="entr" presetSubtype="8" fill="hold" nodeType="afterEffect">
                                  <p:stCondLst>
                                    <p:cond delay="2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1000"/>
                                        <p:tgtEl>
                                          <p:spTgt spid="3">
                                            <p:txEl>
                                              <p:pRg st="4" end="4"/>
                                            </p:txEl>
                                          </p:spTgt>
                                        </p:tgtEl>
                                      </p:cBhvr>
                                    </p:animEffect>
                                  </p:childTnLst>
                                </p:cTn>
                              </p:par>
                            </p:childTnLst>
                          </p:cTn>
                        </p:par>
                        <p:par>
                          <p:cTn id="19" fill="hold">
                            <p:stCondLst>
                              <p:cond delay="7000"/>
                            </p:stCondLst>
                            <p:childTnLst>
                              <p:par>
                                <p:cTn id="20" presetID="22" presetClass="entr" presetSubtype="8"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752600"/>
            <a:ext cx="7467600" cy="2800767"/>
          </a:xfrm>
          <a:prstGeom prst="rect">
            <a:avLst/>
          </a:prstGeom>
          <a:noFill/>
        </p:spPr>
        <p:txBody>
          <a:bodyPr wrap="square" rtlCol="0">
            <a:spAutoFit/>
          </a:bodyPr>
          <a:lstStyle/>
          <a:p>
            <a:pPr algn="ctr">
              <a:spcAft>
                <a:spcPts val="1200"/>
              </a:spcAft>
            </a:pPr>
            <a:r>
              <a:rPr lang="en-US" sz="5400" b="1" dirty="0" smtClean="0">
                <a:solidFill>
                  <a:srgbClr val="FFFF00"/>
                </a:solidFill>
                <a:effectLst>
                  <a:outerShdw blurRad="38100" dist="38100" dir="2700000" algn="tl">
                    <a:srgbClr val="000000">
                      <a:alpha val="43137"/>
                    </a:srgbClr>
                  </a:outerShdw>
                </a:effectLst>
                <a:latin typeface="Cambria" pitchFamily="18" charset="0"/>
              </a:rPr>
              <a:t>Lesson Applications </a:t>
            </a:r>
          </a:p>
          <a:p>
            <a:pPr algn="ctr">
              <a:spcAft>
                <a:spcPts val="1200"/>
              </a:spcAft>
            </a:pPr>
            <a:r>
              <a:rPr lang="en-US" sz="4800" b="1" dirty="0" smtClean="0">
                <a:solidFill>
                  <a:srgbClr val="FFFF00"/>
                </a:solidFill>
                <a:effectLst>
                  <a:outerShdw blurRad="38100" dist="38100" dir="2700000" algn="tl">
                    <a:srgbClr val="000000">
                      <a:alpha val="43137"/>
                    </a:srgbClr>
                  </a:outerShdw>
                </a:effectLst>
                <a:latin typeface="Cambria" pitchFamily="18" charset="0"/>
              </a:rPr>
              <a:t>for a </a:t>
            </a:r>
          </a:p>
          <a:p>
            <a:pPr algn="ctr">
              <a:spcAft>
                <a:spcPts val="1200"/>
              </a:spcAft>
            </a:pPr>
            <a:r>
              <a:rPr lang="en-US" sz="5400" b="1" dirty="0" smtClean="0">
                <a:solidFill>
                  <a:srgbClr val="FFFF00"/>
                </a:solidFill>
                <a:effectLst>
                  <a:outerShdw blurRad="38100" dist="38100" dir="2700000" algn="tl">
                    <a:srgbClr val="000000">
                      <a:alpha val="43137"/>
                    </a:srgbClr>
                  </a:outerShdw>
                </a:effectLst>
                <a:latin typeface="Cambria" pitchFamily="18" charset="0"/>
              </a:rPr>
              <a:t>Worthy Walk</a:t>
            </a:r>
            <a:endParaRPr lang="en-US" sz="2000" b="1" dirty="0" smtClean="0">
              <a:solidFill>
                <a:srgbClr val="FFFF00"/>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5 - 5 greed.jpg"/>
          <p:cNvPicPr>
            <a:picLocks noChangeAspect="1"/>
          </p:cNvPicPr>
          <p:nvPr/>
        </p:nvPicPr>
        <p:blipFill>
          <a:blip r:embed="rId2" cstate="print"/>
          <a:stretch>
            <a:fillRect/>
          </a:stretch>
        </p:blipFill>
        <p:spPr>
          <a:xfrm>
            <a:off x="838200" y="1143000"/>
            <a:ext cx="7613548" cy="4495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descr="https://dailyverse.knowing-jesus.com/w/dv_700/dailyverse-images/b8/Ephesians%204-11%20He%20Gave%20Some%20To%20Be%20Apostles,%20Prophets,%20Evangelists,%20Pastors%20and%20Teachers%20black.jpg"/>
          <p:cNvPicPr>
            <a:picLocks noChangeAspect="1" noChangeArrowheads="1"/>
          </p:cNvPicPr>
          <p:nvPr/>
        </p:nvPicPr>
        <p:blipFill>
          <a:blip r:embed="rId2" cstate="print"/>
          <a:srcRect/>
          <a:stretch>
            <a:fillRect/>
          </a:stretch>
        </p:blipFill>
        <p:spPr bwMode="auto">
          <a:xfrm>
            <a:off x="1295400" y="762000"/>
            <a:ext cx="6667500" cy="5000625"/>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for no other reason than to counteract society’s lies, we need His principles and precepts to guide us aright.  Again and again in the Bible we discover a perspective that stands in stark contrast with the rubbish on the street.  In our fight-back, get-even world, it’s so easy to embrace the philosophy espoused there and to adopt its methods.   </a:t>
            </a:r>
            <a:endParaRPr lang="en-US" sz="2400" b="1" i="1" dirty="0" smtClean="0">
              <a:latin typeface="Cambria" pitchFamily="18" charset="0"/>
            </a:endParaRPr>
          </a:p>
          <a:p>
            <a:pPr indent="457200">
              <a:spcAft>
                <a:spcPts val="1200"/>
              </a:spcAft>
            </a:pPr>
            <a:r>
              <a:rPr lang="en-US" sz="2400" b="1" dirty="0" smtClean="0">
                <a:latin typeface="Cambria" pitchFamily="18" charset="0"/>
              </a:rPr>
              <a:t>If anyone ever had the opportunity to boast of their accomplishments, Saul of Tarsus was that person.  In fact, that’s exactly what he did throughout his adult life—until he met and bowed before Jesus as Lord.  That encounter changed everything.  From then on he considered all things outside of Christ and His righteousness as mere “</a:t>
            </a:r>
            <a:r>
              <a:rPr lang="en-US" sz="2400" b="1" dirty="0" smtClean="0">
                <a:effectLst>
                  <a:outerShdw blurRad="38100" dist="38100" dir="2700000" algn="tl">
                    <a:srgbClr val="000000">
                      <a:alpha val="43137"/>
                    </a:srgbClr>
                  </a:outerShdw>
                </a:effectLst>
                <a:latin typeface="Cambria" pitchFamily="18" charset="0"/>
              </a:rPr>
              <a:t>rubbish</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dung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What Does Ephesians 4:13 Mean?"/>
          <p:cNvPicPr>
            <a:picLocks noChangeAspect="1" noChangeArrowheads="1"/>
          </p:cNvPicPr>
          <p:nvPr/>
        </p:nvPicPr>
        <p:blipFill>
          <a:blip r:embed="rId2" cstate="print"/>
          <a:srcRect/>
          <a:stretch>
            <a:fillRect/>
          </a:stretch>
        </p:blipFill>
        <p:spPr bwMode="auto">
          <a:xfrm>
            <a:off x="1219200" y="533400"/>
            <a:ext cx="6667500" cy="5000625"/>
          </a:xfrm>
          <a:prstGeom prst="rect">
            <a:avLst/>
          </a:prstGeom>
          <a:noFill/>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293209"/>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Finally, my brethren, rejoice in the Lord.  For me to write the same things to you is not tedious, but for you it is safe.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Beware of dogs, beware of evil workers, beware of the mutilation!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For we are the circumcision, who worship God in the Spirit, rejoice in Christ Jesus, and have no confidence in the flesh,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3:1 – 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opens the third chapter with a unique phrase that appears for the first time here and only again in </a:t>
            </a:r>
            <a:r>
              <a:rPr lang="en-US" sz="2400" b="1" dirty="0" smtClean="0">
                <a:effectLst>
                  <a:outerShdw blurRad="38100" dist="38100" dir="2700000" algn="tl">
                    <a:srgbClr val="000000">
                      <a:alpha val="43137"/>
                    </a:srgbClr>
                  </a:outerShdw>
                </a:effectLst>
                <a:latin typeface="Cambria" pitchFamily="18" charset="0"/>
              </a:rPr>
              <a:t>Philippians 4:4</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 in the entire NT: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Rejoice in the Lord</a:t>
            </a:r>
            <a:r>
              <a:rPr lang="en-US" sz="2400" b="1" i="1" dirty="0" smtClean="0">
                <a:latin typeface="Cambria" pitchFamily="18" charset="0"/>
              </a:rPr>
              <a:t>.”</a:t>
            </a:r>
            <a:r>
              <a:rPr lang="en-US" sz="2400" b="1" dirty="0" smtClean="0">
                <a:latin typeface="Cambria" pitchFamily="18" charset="0"/>
              </a:rPr>
              <a:t>  Yet this refrain sums up what Paul has been accentuating repeatedly with his emphasis on joy and rejoicing.  If we recognize </a:t>
            </a:r>
            <a:r>
              <a:rPr lang="en-US" sz="2400" b="1" dirty="0" smtClean="0">
                <a:effectLst>
                  <a:outerShdw blurRad="38100" dist="38100" dir="2700000" algn="tl">
                    <a:srgbClr val="000000">
                      <a:alpha val="43137"/>
                    </a:srgbClr>
                  </a:outerShdw>
                </a:effectLst>
                <a:latin typeface="Cambria" pitchFamily="18" charset="0"/>
              </a:rPr>
              <a:t>Philippians 3:1</a:t>
            </a:r>
            <a:r>
              <a:rPr lang="en-US" sz="2400" b="1" dirty="0" smtClean="0">
                <a:latin typeface="Cambria" pitchFamily="18" charset="0"/>
              </a:rPr>
              <a:t> as a kind of hinge that transitions Paul from one subject within a broader theme to another, we can better understand the significance of the unique phrase “rejoice in the Lord.”   </a:t>
            </a:r>
            <a:endParaRPr lang="en-US" sz="2400" b="1" i="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Paul uses an introductory phrase that suggests he is shifting lanes—still driving in the same direction, but covering a different line of discussion.  Instead of “finally,” a better translation would be “</a:t>
            </a:r>
            <a:r>
              <a:rPr lang="en-US" sz="2400" b="1" dirty="0" smtClean="0">
                <a:effectLst>
                  <a:outerShdw blurRad="38100" dist="38100" dir="2700000" algn="tl">
                    <a:srgbClr val="000000">
                      <a:alpha val="43137"/>
                    </a:srgbClr>
                  </a:outerShdw>
                </a:effectLst>
                <a:latin typeface="Cambria" pitchFamily="18" charset="0"/>
              </a:rPr>
              <a:t>in any case</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furthermore</a:t>
            </a:r>
            <a:r>
              <a:rPr lang="en-US" sz="2400" b="1" dirty="0" smtClean="0">
                <a:latin typeface="Cambria" pitchFamily="18" charset="0"/>
              </a:rPr>
              <a:t>.”</a:t>
            </a:r>
            <a:endParaRPr lang="en-US" sz="2400" b="1" dirty="0" smtClean="0">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 – 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39569</TotalTime>
  <Words>4271</Words>
  <Application>Microsoft Office PowerPoint</Application>
  <PresentationFormat>On-screen Show (4:3)</PresentationFormat>
  <Paragraphs>192</Paragraphs>
  <Slides>73</Slides>
  <Notes>7</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Trek</vt:lpstr>
      <vt:lpstr>1_Trek</vt:lpstr>
      <vt:lpstr>2_Trek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 the end</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Hebrews</vt:lpstr>
      <vt:lpstr>Hebrews</vt:lpstr>
      <vt:lpstr>Hebrews</vt:lpstr>
      <vt:lpstr>Slide 64</vt:lpstr>
      <vt:lpstr>Slide 65</vt:lpstr>
      <vt:lpstr>Slide 66</vt:lpstr>
      <vt:lpstr>Slide 67</vt:lpstr>
      <vt:lpstr>Slide 68</vt:lpstr>
      <vt:lpstr>Slide 69</vt:lpstr>
      <vt:lpstr>Slide 70</vt:lpstr>
      <vt:lpstr>Slide 71</vt:lpstr>
      <vt:lpstr>Slide 72</vt:lpstr>
      <vt:lpstr>Slide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7271</cp:revision>
  <dcterms:created xsi:type="dcterms:W3CDTF">2016-10-08T19:35:00Z</dcterms:created>
  <dcterms:modified xsi:type="dcterms:W3CDTF">2022-11-28T19:33:56Z</dcterms:modified>
</cp:coreProperties>
</file>